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0266" y="1143000"/>
            <a:ext cx="5723468" cy="7274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Chapter 9.1 and 10.1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4821" y="4410075"/>
            <a:ext cx="5712179" cy="1524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Byzantine Empire and the rise of Islam</a:t>
            </a:r>
            <a:endParaRPr lang="en-US" sz="4000" dirty="0"/>
          </a:p>
        </p:txBody>
      </p:sp>
      <p:sp>
        <p:nvSpPr>
          <p:cNvPr id="4" name="AutoShape 2" descr="data:image/jpeg;base64,/9j/4AAQSkZJRgABAQAAAQABAAD/2wCEAAkGBhQSERUTExQWFRUWGCAZGBcYGB4fGxogHyAaHxsaGhodHyYhHhwjGh4bHy8gIycpLCwsGR4xNTAqNSYrLC0BCQoKDgwOGg8PGjAkHyQsMiwsMiwtLCwvLC0sLDQsLC8vLC4sLCwsLCw0MCwsNCksLCwsLCwsLC8sLCwsLCwsLP/AABEIAQcAvwMBIgACEQEDEQH/xAAbAAACAwEBAQAAAAAAAAAAAAAEBQIDBgABB//EAEMQAAIBAwMDAgQEBAIJAgYDAAECEQMSIQAEMQUiQRNRBjJhcRQjQoFSkaGxYsEHFTNygtHh8PEWJENjkqKy4pOj0v/EABoBAAMBAQEBAAAAAAAAAAAAAAIDBAEFAAb/xAAzEQABAwIDBQcDBQADAAAAAAABAAIRAyESMUEEUWFx8BMiMpGhscGB0fEUI0Ji4TNS0v/aAAwDAQACEQMRAD8ATbhggJawTcaZ9BlVFIFt4K9wyOL4PcS8xq/YUwYqFVhWXPpwrEemZVLbgvtlFwcCTb5srB6rhZcP6s+qWAYSXmUkce5JuEO0LJPrlaTmVuk5AAZiAMNgHi1883DLQGPPc45BPY2wJXVEpMxliGflWbKgBVKAtEk2xdBW0LggkDq9O9r1eqlS20vTDBgsk45NytAZiVlTmP1LKVcBKdYY9T01qXEHAc3VLVUGR2meR6qxMDR3TqvIWp6npzDsFNuJMy1hPeyTJyw8gxtSk6mJlax4eYhCVKjNLFaiLLH0iFX1DassQzhiZhjaGie0gm7VzlzP+0yzW4pzt5RiAO4WYhu70wFQMIILLfuNzFH1GCs6wEdrhEhgRJCZhgQGHFvzRleV7nC2lgba8o1rhkdmPz57VcwAhJ7l5lSF7pZFwOslW7mxFLGozOozBu/MpjLSwMgH35POvaG79MBzcQFU+mWWAFcfmAEkyWmO3BdiSwPd5ugFTbGBlxgifLGCs5Egf9eCd0joxr1FvyQoZ3tGFmYDXQ5EgTbksiyQDpTHAMJKY8XARPQOgUyn4rdMwoUyYvAuYkytNRJJbPkkqSeD8jjY9fqVN3RVR6NIioKVEYF1lSC5IksSQc+W8mSbfiP4mRPT21KijKvat1I1IKm14VreAfmBJaSTzJB6fVV0q1KG3p0d2lMspVZWVHcDTm1K0X2g+D99ROxVGl722NhwlOaA20rO7s1B3CGYtJFRgRaBwATLyCGZioMiQuLtPekbkCluDUpXUkQixwQKhDL6QEYXvugAE95kkiTZR3NHdG6tRdXIJapTIsNykA/mCUYjuCpOROYOh+pdUpeiUoUWNKmbyxJRHYAAZGXaBIggRmLQNNqVcYFMtg6/n2XgyCXyr+s1PU21ArSWkkMppwsU2DMWC3w1xIDgYvAPkg6S7Xa1fUBY+ta2GAZbSGtCTaQEuEKcTwABOp0euPSpsyWrTqLlSQRUgRbYymCQTJORGfA0w2/W2EenSpU3IhKiqW+YQTSLMVVsAFLZwceNeDnMbAGpi/uvROqn8RKyb1RNQVBRpKji69nVTcVZVknIlgOViM6cr0Z9/TYV9u9HchSRUKCyqCLckqFWrB9hMeIFqrbdTfb7NSKjk1qjlWNzWJJXtJMhmM1Dn+KIwQB0/wCKq9OszJWyj9y9x7pUOGDEIQQGiTI8W5I9TbUc2wHdtO+Pb1WPLQeJQdZalKr6JWoxuVaSAgemFDJKTxU8kkDuUlpIleUEKgucBPTZKvrU1LmalkMHZSOVUhmssMzBC7T4v2q7qjT3dMBWIFyGCAxFomMMDPot7ynEE6wlNopghL6S9opijJuV5LQ1QyLqkXFiDdYRkAU0aofkkVG4bwilcglrD6lqqaV6wAlQAMKVs5ICxzLs0ENjxkJX0rqrXlh6oqKzT6lMlJQsCFaJE5aoHAAIBu3FFgbWY32v+b6YgBaplHfkG4T7glU4bRFCoURgFakBUbtNIIZxDrAC5zgN2hZBIUFWmyECT571fSpEMKhpt6hJBQNNoMmHz8/czAqgu9TzJAESpRGIYeT3eTNrxdaGulQs2xcs5OqOoVCNpIJZlBgg4WJSCtxghf2ttAZwoIr2lIwtMvNMBLWZluJY0SwKtK2qlVBa9yi1GjJ1tOliBdPBG94ECEf1Og1QO6IxqzhPBDFcBFhCzAAkEfoYj5cAFLCVLMBUNQs/rWFGupF4qVESMhBP6r+TIgnZSdsZJkSLiJAElQQQIJPywCshmj3X12vpqSbmlrQKSOagYyewwDlLiT8xUuONKAwmDvRGCJ4IRNy4ZmVmVodVmqpFUQrAmARMwbv1kACGB0ypVTVXsVVlhcqPdc3a7U1GAQl/AUiFORmVIQhlkGXvsb0bbRCkYIAIGTIkIpDAtjV+3c4tuwwLqFEbj8tSFHdkmC2ASQ9+WgMTmyltcRyXVOkVGNytCQFCqEZSBBFnFzfljKgt2aJpr6ZZyqgZJAAKkyWZSGEBuWjBARQAJ1OsiOGYMxBRLgfmEqsSLjLFQZ+WQzZKkQBX3XqVUsc2imbWUIQjFe5wZC9hB7iQRFQiLFkJdUGEmycIbJAXPuLzTQ2EBoe51VkDLSLEBWClgcdoIJRRaGYyPWqQo7oVYNJ1qtcxCEwQWITuAXgQbRmJBFNYtBd1sZQ3+zH4ksiws3QZEx8wKuGy7d9FasbVmWlaaFCyxTlDa4UEsJXuUsBbLZYkNpxAAskAuJv8blPdus7UG20Mbpa2AEIY3AyDBkATmBDcF/sN0mw29Etk1KvceTYha4x7BxUP7J7DWf31ILV2wMrl3aDEgNTuHOQVBECftzpx1SkzbmhRWmarLQU2AeZBYzIA7lksTEEyGm088w4BpyuSq2i5KX/EvSyrBGZgrk2srkIyQTfLEhwFCn6EtmDhp8IbBxUNW0FlBDvjLEFcC7tNrSeSczBObemU69Ck1Cm1F6nqA+gWFSxApFQIrWrcXINgMD99S6R1aq9zVXINKnApwqBGJMgUx5ARh3E8njOgq1HGmWiOe/6f6iY0Y5OqVdf3a0Cu1pTCrgkEhjgPMAybeRxkDIAGoU2pChcoq1CzwCr2OcgXXA5RjMUypGbec6z1Te1XcAGBezhzObmycCZwkCM2g508obJa9Vv/AHFBSTmkaqhpuJItBmSSxMeWbAOS9rQ1oxcyhILslHa9aZja7Cws0OHsZvmAzgUjaSSykxEZMDUur1rnlkHrMgVWozUlktzFnqZEE3FnBtJNpklU/hgmpWdqy0gwy5AFhmWOSAAxhonmdAncLRZ/Tr0qzspEhgQQSkkKviFyFJOc4xrwew5LDTcM0y6TXO6pBCR6qOzUgwE1FFpqIoYgBhUIIJz80RGPdn8J1QGDUgIMsR6iKbD8zO4t/UxnMi7BMEZejUZXUVGEDJAMsJIXx4ItMHwgwJzsem01pfmbirWKMr2ULyb0cWi68hUDXGwGCYnxrHl9IHAbHSPZaA05i6l0jqStXVJnbPTO2ZzALMWxUAEBS1VjA5hWPjSTqINOucgVSkrdUZFvD21BcGB+YVCBco7h7wzU9K9VSNpWqFlzTp1li62AQlQELm0drKJtJ5UsO+LAfXuANMsGlgwBS9UZs/ekwMZIdgMnQMLW1QB118L1SSwlJXKW1Alhpy1+GJJI/LsMfKCIBPIuuERomlvGWRTYKGaKFqv3qAbVrWi54e3Ak3F/0mDCtuXZwZIIJt/NH55alTEsZ/MZlUEx814Xk5qpVMtb81RUDqakWA02W5YHaLG5zYO0/NB6AaCpC47/AF4J9UDPAMSBkWOoyLQChUZZroJgKgp3RyF/+piGm589tikBQRGBHyxYguBANqwxOl213Kqqsh9SmiqKdhYVDazBjLhYs9S6CpUBqYECdGU9zQY4qoxk1AoaWu5MMAIJechB2SZEAaV3mEwU2Q4XCYbvdeirVYUwwYSpJIwtwkckEqFYgxcSGiQBuqhZl9d0qtc/pXU6pUIbSCyxexaCcXGRLEgYH3G9L3DupkeoDRhQr8dzKTcWQASIP+zWCsNFvrFKjteYZ29QncBTSLWEr6ijsJYAFgO6LOVMG1uEXzS3G8DLmqajCarELl2bcLezwxRgUtAWJueO455f8s6jTrqBTn0yL1FAsjm1mVTJ7hHNMm5WF2QsA69FzFWNwJAclEVfWdqbCLwMtJsM8lquAZDwpl7xBa6oUDoa0MgIIujBLDkYJQGCO4HRhKgHL24rynVvqBCVFX8pqremWZhaoUZcq5tYCwBQzNEtltC1aqEoQLKTUmNjqe1QXuAta4gtMGRLETASQbsehNuFRIexSoyxhiCVdGXJDKbrQgIAYAkGTrU9O+ARH5rByQZZjEgEYNhJkGALm8R76nqbSynrPJUNouOceSx20qr2MALSUFIeiWamcgkg1MAW3MT6gbtNuIFVIgt84LoKZqwkAyIUCpcbiJAMqs5PfbOvoY+FaV5N6DBcko0S4tJm/JINpMZEgmNI/iToYo0lcFbWKQFYyAFYqCjZSFJEL7+2kN2xr+6NUfYgX+Ek62359If/ACHjE5KP5kAHtPM/byNX1je2UalkBqrmmWiSVhiqEr3AFm/SCf2kjJb9x+MSSYCopzC5ZgZ8YW4/cDTcdYUbZV3CG2rKs4ElGVAGwQcFfUBPtdxyEvYSadp6lPZ/JJ36yxcrc1yWEkpCswJJhXICZK2mBJUfLdjb7dlrbb1iPzalO1m5LFL1F3aAWyZ7RnHAGs3Q6ftWQt+IQ06YDMEudgqmp4iRAeJLEAmCCAJM2PxGh3CvMUQgpLTLBmAIVldzJ72YCRz4JnR7VFYftg2z+31WUgWeIrAbBgWMYvAEXYUEpkcZ+XjiT+2ho9MR6Vq0KZQCJYQytJmCAQVttOSDJOIjSjfdN9HdVKYWbTdTaTlCZQjx8sCf8JETrU0N8BTJ8H/sabWqEQW6p9CmHtM6JY3Ti+1oU2UQtUiGEgQJwCfr7+TqyvsKgCKaQppC2tIJJAlmGMAmIA8SDJzq7c9ao2LDXMG4tIz9fEeOc40Tuuqj0yceTqfG8aKgUmkzOSynSNxS/Eo9USpYGoApgrBB9ucDEZJzka2PxTf6zlFp3Brld+AsYMqYIstKlx/8N4GAGyXSKLB2BgISAFUXM0iRgAzEBfucg8a3vTdpUK+nu6D+iis61X7Xpqt0Um7iai2kwG9zjVNVwpuFTcI/C50Ey1Zzoe4qGrTLw1SUCMrBi4JBVipH8mMGJxjDz44rL6uZthZEAz27jEHEZXPIiRkDQtPqgRE/C0akuFSnVrMDbIAvRF7Q1rCXIHgGflMfiysGqXCJQ4ZwSsAKksw+U3M8H3mDMSsy+u0xFljhhpETKWNTggktJaKUUlHpEU6ZDOGaVMMo5YEqXliBLXoHwpVqBWYFnW0EqoHyyFDtMYFpk5MC4a7pWyp0XarVLrTdmCsZkgAkA/8ABDzyO6MwRdU+It0yGLaYpUx2raAZzMLiTaTmMmI1levUMtYfqvU6LRci6bD4KRLFikPCj1TyATi0gTFx+ugd38GJEMhAIZQQQwwxDxeDmZBkzBMY0Ca1VatiswQU7wZ4OR45MA49vrB0V0f4uq03pA99K314MFpM3QcTJqFv6RqMdrE4k8wLQkvV+gvQQshVkFwuYAGmpAUqGJkduMyBBIKFtedMPqVTaXDLUZSRTp3VWtMsASFJiSVbgENJZtbBXp7imWoIyw0WsDMflKixywJY93tHjOsd1jZAVVqEPUXhqfexOHPv4aCBIxP8Obdn2hzu5Uz3qepSb4modaai0lAVIApr6U94SGLMVtqAMJKlmmAIW0rpt8L/AAsdwPVqBbCADCBFcMacEpaLBfxbbfzgElhPh3pnrVFZ0cCxAVyFYKFNKyCIFolhnHEXwHPxH1lgPwtIBQblrRm4qXYMDAgXYgYAEcRBV6hLsDTzWMaRdMeq/E9KgPR2ahjTkNVC4UWlcSQCAxYYxxgxOs4OobiRcxJINMyZi4hiVAgRI9uPtoLYbYqjkksHprBBEGJJWf4o+hg+JwDqm6K+oVC9kVQCCZkEEE4jAJkAc44kzQBYBNAhSo9SrgCHbvJQ8cLPAjBHd7jHHGob3qlSvaHAtJnAgmwMpOCRHfH/AAjnXbumy3gEfl9wmIlrrhjlfm+ueTgin0jTqWEjtQkRGLmRSMQIm4jHnXmgTPXWS0yrqO1NQ7kCTdYoEkXdoYAeS3flRJK3CDcNQ2revRcfM2K6gGZIJ9ZVP8UmoRGe9CIMaq2e7KPVa5lteCQJDSlNVXEnwc2x9c6jXb0NwCp7Wa9LTChmm6mOIDWsPEN6Y/SdNjQZ5j6deS8Cp7fe2Kd0SAzrCiIWMSGGSb2ECboBE+dMF61Ucsj0kqKiyeym2Z4Qr+oE2R25Qklcx7vqKtTSpSVbQpkBUFpwwcFh2kFR9jEjnWf6V0pRWIVXZ0IN4MhybWbtMKCAUEXTaW5MacwU6jS9wv7Jbi5pACJ+JFU7YFGPqUgRWYDsqBzJVYmArmBIyCzTzpX07eALaTchwrfW0G0/VbgD4zOnw2VKkrKxRzeKFpU2gkLcotmSLs4gWkZjSGjsyjVkWAgNpWOCxUyARgH04HBIWYGBoWFpYRuTaeJrhxRVLZbnixBT4vsH95mfM6o3m5ZitOmhqljFkYY5GR5GD+4PsdXVKT2231AnhA5s/tdH0kn/ABapq0mpGnUbiCZHItnCwRBCtIXg2kZnWthzuKoqS1phaPa0KuxVaQpojlTUNWSWYmDaKjLYiwhUqHB7ce5o2vxAyVF9KsDbF35naO279RJqIGLAmZMLEkhtGbDqlPeUUphmG4pKtjNE1CUBYocAOWAPkwJxLFRx0OreQFK93ecAOwRR3gNLLdJIUQS7TM3aym5mEisLqJ4dIwZI+ptFFanuUEUTSasUAPZUx2rMQbiSBAyz4E6UJTNWsYAPKFrA3veyQ+VNRmDAiYOMzBXXd+KSpRQkkEJMyWcAQJyewQxJnuNPGGGpdC2opJ6x7XgWXWsxIXBvQcsByRylTmZ0umS1mM8h8I3QXR5ruq1IPpIpKmnaI+UPc8nGBxaCeAvuDHtHbkFncgd6UmQEEFfJJ+paBHAnycD7VBUYKqw1QK6mTAIeTgnjliOABPgnTHbUxNNnBJZ2DocoSAbYBHIt5JIkTAxqVxgQni6q3NRVVyoMrUAEkzBCi2T+kSftEjyTRuaSoSwm2n2qPIV4MfWCAOZj3ydF7baUzTQ5H5zKT5YS0XA4YqYg+eDIxoTeOy06jVPLgKw4lIn7HlvtOTBOsabwOuroTxVPT+pNSq7ZrmNoQlVYC61Vbuk8HHn9I5026nthXpirBUVCwZD2lbWIA7TjCzjxrP76jFWtUAi0yI4N14IjgYE/sPvpp03dKSKVSmXJJdrJY2kXDAmO4pPnEHjDHiwc1ZrCv2m3O32panIYsAreQzMGZpwSQp+khl+2lXS9u5e5gSt3bdljiTM/pnxGTGrur0QKgSmZItVSv0IJafYsSfYgT50Sm0Lx3uQagAycTBfIzBB4nGeJOvYoFzmhGa6uwtyQfngDJkkhQbeJE8xwdeU+XWnElbQXPhZBuVQYksRg5leJMe/gpBtwfWuBAxAVJ44juP7as2SUqdSlUdwwKEErmWJSAbZhyQwhoMroRYWW63VFbdM4+VDeJmGMRP2um7jETyY1RvGuq02YDKobROJdjEk8dv8AXzzpnQ39ECmO6bDSPy4YBPdhK4+aYyP8ULt1UQ1KYQgqqUUYnGQGLf3n+XOiZM5LHZKHTqahC0N/tyxAErarFMfXHE+0Tofd0zaguiXaGkcMbgqkwssFCw2BLSJUjVux2x9NWXM06uP+O44H3GqWoE2LTT5kEErKyQVBz9/6e401rgHzxXiJbCH6J8SemT33STnIV4gYLARUEjkw4Ikq/LbqXUKwWVqA0mUk+kB6oj5rh8yxwcSJz76lS+G1ZT6lQSqksajS1ue0KSL3ZlJBzJ9vNnTNpWpkkUIBRmF17kBQ0eYMMAAGWYOO0jRnA9xewZb4QSWgNeVn6KCpQdUbHqdgVJBaEWQU4uMt48jOiek9KqWF1AqFjJtYEz/ERODgT5xrQ0XqbYVKlZ/VRaQ7KkmkWdgqi0gCQLmIHAEeY0FuDSPqevTK1FdVUUiMsysoU3XkBVQWhGtkDt03C50i0Tpf7IGVw0gj1Sv8M5wKbMSOMTqzedKdgtOrSK5uj9ceSFkSInMx/PTLb0qZQP6lW4vYaJLAKaYS6Ca2fUuVSCsyTAWNe0KVIGl6YJZvmV7UiojSB2G67I7vUBIgEYOtFA5hMdtZIMpDT2bO1SmtFltqXS6wEXNt1ymDaAYW4kcDJOjq/UU29MA12c3EGpeSGIMAU1OIH17VmWkhULTqgdyi07KdNqQNOjwkLKui+SWcE58PkjOpv8LUKZKLc7MFawnvWLWFMHggG3sOO06VUq4YFTyz8+oWMGLwpP0vbPWqkeowCkrUCtbYuYFrSalrBizEGXfkyTph1TfI59KkLQhlbflwjHtAGFEx5GCcTocbgUKRVSTUJLlgDbaQzWzyfmGZMeC112rel7QM4SmQt8EFj4sIYSB/hBj6LzE6Cq8SToMkTGxzV+229SStNQUEvF4EwqkrkjuzyYwOdWJSYuFD0l7TVXkgHPYYXAFxyJ8HOdUUKoUAExYGVgJPJgEnPnEn6DiBrmqKjCf/AIaW1MHBlcHHbwcGNSmSck0lW07iFFtwJ9eaeQBMtI5FpJxHGdV1N0CVnINfBjmRznBE/sfrqvp1UF08G1gQcEC4R/T31Yu0DLTvMFacjwCw9MC4ZPBKzGJHtGsMB114XCVpVmm4EfmP6fHGO0/sCRH/AF1b0+sVJrfwALHIMgAzxwQDOcnjzojb0vlV4uNYOI+y/wDOdA71LJ7pRqhuXgCAP1f70YjxzpwIdLUERdHUHe5KpQSahFt/zFi0vNuAJ/pjRFLqbSLFnvKiQcl5kkZtInGTi3HjU2HpsEBDLtwCWK5LNn3jkkAx44MZhtnYIzhFhD6kXGWZoCAYxgTMn5OM6AwRMLwU6CvNIFyUNXABIiMxbxHPkxnzk37Pp4Njcg1pJjm23/NDnUmLpKAJ+XVCr2yL2m8EzNouxGY841243FYErTKwta1WK+Xw5MEdveYAgj+LA0uSdeuoWqG26cD6cjBd2+pARo/qv9NJGpWVnESBUP7dk/5gae1q1aBFSwLUYLCJxYzMMjMkmB4z9IzVGoSru5uMsxJ8yiL/AJxp9KbmUD076R0xfw+zPJchj+5JgjyIER9tMej9OWihFepDSv5futRmNO88fpJCzIBBIzq/1l6fsqDFfVqmndTU/KIVCxaM4vEDkhufcRR6qbuk0lza4ysk0mIJTtNqkQYZebgJAnQFjy1znZE/OfK63GJDQhtv8SuGLE0yTP5QUFRCswERcSCAC0gyrAzItOofFNRC1wFTtkKRb3YWJTxcYIAyIKk90o9t1PZjureojn9TKGBgWnKkcjkgCZOmE9NXt/EvFQdomQiYgQEwJGCeMwB3S5wYRGA+SzXNEf8AqZwpHp0riRDQ8ES1ymmryTC4APMoe5W1Neui1h6VG4Ht5tKkMCYkjBEEyFKmZAB0uq7Lahwv4srUB+ZqbqATxBtC/LA5z5OdR/C7INYN5UFYdlyo0EjARQAQQOALuABMY0IbRP8AE78j1C0l2/1TRut2oVNOgrEkiKQVRFpMmecgZKqObmwCUfiX07Vo01pyZde/OWW0KpUhu35SbvFvadKKWw2rAKm8HqiTii0SQA3aQQMADkjnxjUTstjaY3jllUXg0rQQDB+fHHbOeR5zrQKWeE57ihITHdfGdT1TVQpaIhGEgghT3ScsZgOIJyO203LanV6suz1WFzOHAPbPdaLYhIAEAQQLTLXNEd11Ppfogp64ZIU4uZsYw7WwQfcAwZBGqeiUtpvNxSCI7XsbzVZi0Ducm2FmATkn6c6J0YDiYRpkvMiQZWk+KegI07qgJaUO4pgwBfBapGB3KSD9yeZhFWcWN3KoKtWVUAFrMIggC0dkzHuPbTvefEho195XBSAwoqrFbXJ9MS4GZVadQQ3giIkzmN7tyop1u2nTrgCmCCcTDZjIEYk5DLnzoCx0CTu84nr6r1N4MhGvSJWpb2gIhI8n5zkjnOc+54mNW7tyU3Qt/T75wpj+2upsh5qMZqim0KBKRIIMkA9315+mpLslYELVIvq+mzMP0kQCACIMMRHGfERqYm9z1b7Kjko9X3DfnADmmknmLfUg/Q9oz9frrzeU7GdhPpoFBXGA1sR7wVj6YkYJ1Dd7Cr+YykVJNjKBBwC055m6CAZniZkQ3lQOKhU47MfvU9v5/vrQLDrchlV1qKsUbIZaQtYRyPTtJHnyD9DHgaX1Wem3ePPqG0EiGAAOPHA/fTLcVPzahBCE1Fpqpm2HC58gANnAzP2GhNzRcVXiVIQK2SMraIBHOPI/z0bDvyXnBF7VDWWxYvq1CWjgBSR/9vc30052tEKKZIw9Q1M/wU8KP3CuP+NffSRHzUPpqYprkCD9GERkALkRIA1ZV2iVXWUQWqGyB4tJX2FwhY+meSTjmg8kGQTahuoAvQzPrse3IJWCBdJNoXHPODiYVd+qcq8q4qv2/phYyCZaQCVHcM4xqitUaq0hSfUQgAWzgN80kBeRz7H6XWbJ1qXrlRURiGYQAEDljPi1SDBjjzpUcEUq3aVnqVUppRJamXLh7QoDhgGLyf0nIjwR9dZDfDNUKbgPUz7i6AY+sT+2nvV/i9hUI2jtRpD9VoLVWjJYMPl8BTOAZHA0rrI3oOTBZwsGQMsTnwOT/XV7aJogF2uinNQVCQNE06r1ejtqbbZKYqVXJbuhxSeAO0lcvAxiZiZ40u2+/YGnXdSpCxU9QAOQsAuGbvZSgiJP5kHN51505V27KGJfcVCSJJwSCWIngwD3fNBPyzBR77qVStXSovqNWERTppBA/SDaxC82xnA+ujY2SZEzmTry4LS2Ourq7qm1Hqy8qgU/IVOWErF0C0oSAeQeJIgiDotUqxKsps7QFBDZaYYHHiPpP2JjdG31FTumSpTt+ch0wpxlQ0nxyPAnTfbfFO6psqes1RCCZYhoiOLjEZwSYjJJEgMbUOECmQfqvFgMl0pVueibh2Z/SqGXS0ikWDDtkFvEScQcjjEimns6iblWzH4jgo0/P5LCDAA9/m+8bCp8T1oK3y3EkLC45ggQIkkssqoJsbBMKHxNuA0Cq4MMTdFqgBYJUK0AXCT3R/DMhQa6tEEDctLGk/WVlNh02tKVEptgEHsIyykAXD5pMDjz+2o/+n66r/saqk0iM02EmVxJ5MT7YH01sK3xLubQPWqXE8MEHbjHysFmQM3dzKJgmRB8QVTghFYzK1EpWsRiIKg5YEWBgwsY3GAD4Pqm8D8LwY0LJVNu1N2hbgSoFyWgkTPZyQD/ADI+utF0HcjaUatSm1JajjLlgPTDNlUUA91omQD8gAUnGp7j4iq1EuV7LYtVIVeQYaB3GPcLgrH6py46bX20HcUGahVEyGxnuBVh8rDmJ8n6nRkl4h8ct/svYQBDVrKFPuo1y1N9mYP5pUhoAFS+m0lqsCARMAIBGSNTv9im5QVkRmpNTEWsgCillLUtEMhJUguABcCYIbWT2m7pVU/DsqLt7AUMtglgkkkQrXuBIMgzIKtGifhzf1djXNCqGeg7TcoFyHH5gX+IAgOmZU+QVlIkEl3lvH/pLIIuOj9kTu9g9OAwBFwKsPlYQiiDAzjjkEcarNWOQcVU/q1P/r/LVm6+IzTr1qIRGSbShJINhUK6T8pZAsDhYHMat3eyDoK1El09RRVQ4akVKEznK9pzP/RNTZnU4cR3TkfunsrB9tVV6hRjBI/MQ8/Sl/nOqWUOVQQpesQSFgQwU9wGDDHnnkTnRFKqrhipnuX+eMf0GvK21tDZJKVUj9/S5GpcUGE6ELlXYPMmsO4ZBtKYBAHAA/mvvqndbktTqiIAqAiPeEkj+o/fTYOLShBYGutw/SZsGfvOlVfpVzCkkISamS3abWBWcEzbI5kwP3JhaTJsvEEBXVnBWqTjt9x4Ht58n9tdRpd8TEqxx/wRz+2qt2eyoI8ETPEIPHmf89SrC5yOYgA/S6NNiyTK6hRPaS0YDTn6D+s/yjVXWOs27VwDFzIMSO03McDkG0A6vSi0CDi2cH2jH0+ulG9pr3JUIC+mjBsQCoUxJ8Fbljkzj2O0QO0BOhRP8JASWlQrVD+WjC0SwUEkCJlrZtwJ7oxPI40vWEnatELBpgEkBeAf2AM/yOpdN3z0+nhAWF9OWn9RqRex+pJOfsJ0P8RvG0q4z6kfyuWP66qfWdWqCRkYCQKYptPJZiv1+p6Qoq7CJVmDYP0AU22+LsmPaYJHSeq16AK06j0wwPbJH/FPvMgSp+2gHow5BiCqkR9sQJwZB58jRux2yZuDFsW2WwTIJWpJmLJOCchfqddXsmFtwo3VXTZGb/4g3dhV65daiw2F4JKlT28xOc8YJEHRvQfwxYA1Ky1DkFoKCQCRPglQJMCbfEDSXcUyoFR0DIwZFkxJAjBUzKFlbOD2jOYI2ux+Qd3qXZSMBSmHUk5kwMfwz5B1LWosa2BblAVFCo55k3yWsp/hWQxXJVMlmpuTF0h5PgMfAnIMXGdX7fY7SpTJp7hVshixcq4PhizJyTEEec851lqO1qIrgK5L0lBBS0hhUplkGTd2gkN99Rfpri5QjlG9IXWQSLgWa2QJ7RMkZz5nUZozP7hz3jgnY3W7q1LdM2/pqw3G3pqpKhxVuJn5lttBkjxxyIjGo7v8FiN0BTCwvpUiQfNhb5mJJuJ5GMqIGsyOkPcRa5T1AbvTAJULghJ+W4gW+wGJxorbdDIwVcpfUY2qobIphe0zE2nMHH8tb2bRbHrvC9if/wBdFf1M7BDTPqVa0i7tAVIMgXGQy5ngSM+dKm6/uj6lL8TV9NWZQqgRaswIC8QNeUvhusxCNTMkLBLWquSSXlTIiPODnPIppstOoGPeLmZw3aJuaRIN1pSO4EZbGY1TRpU3GJxHjB/CGs54EmyDodRqUiQxLU3kkMokci4BhFwHt++NOOp9cd6v5bOiwoQI7dyiYJgwwzOeJgxBgE05BBEzibYIbwTPkRJ8xPIJ0Gm5fbshHyB7yhyIBIIP0OTBxkHVbqYaZhSNqYu6Sn3SfhfdVwXVe0/KSQFYEzIci0j/AHQZk8a9p7mvsdwxUy1Mj1LeSpjDKCe0mIcSLrQSDGtltPiBntIMhsyec8axPxT276kZK+oLHJwIaQRPtkzrl0tsq1qhZUAwwbKx1BrWy3NbTa0qNWyxjTS83KgUBg3cpHsYb+RjETqtNoSUuqMbmIfAElPlIjOLePpzpJ0Sg9BbSQxHpE/tYMfSDH7ac7zeJSF9RoVaxnnyGP8AXOua9ha+GmdyrBBEmyr2wZ/TtqjuHqNcpXvQqVAIkjgCYxaTm7HbPcPNJ/TDTcwVW7p7gZBAAxB51LbbgFaDr8rXR9cMwx/uga92VOBSOfnbiRyH9vtoHWFx1daBuSzcx+YCeCT9+xROrKy3Fipx4/8A7M/uYOrqWzpuaamo+QWqYHPbhfbtZeZwvidW7dQLAXHc7BsYVRw2cz8xiYzzgzSXAZKcDeh9xVKTA4//AGMz99VdQ2IKVDyppgHiR3IBP8udMKa+p8pQ3tYJkSVuJb6AyTHOBzmFvxLvmVGuSwVCEEEZKsAR9SDP8jmIJBk4gAjMQrN6o9CjgSxRfqADgf10v+IWA24LBgpqXGDmSXiDPvE/SdG78Mo2ysBwX+4APP8A37e2lfxcw9FBm24cfckn2nVGzCXt5pNWwKVi0JcGAkDlDkqBPA5DeQRIgnGry6KWNJbkNOxzUVSwLfMyNmCCO1sHBEDJAtLbllLhSqMxVDBOe0hQfLKLT5+ZTGZ0XUpeksFVYVadwIaWQAsf0tAMqbg4wPE8fRBoiy5dxml29dhJJyc4gDtnOP7fbAgA67Z9SrUlpk4ami0ysAFbQEiT+oEGJ8qYELUnI7/tpntPaSCYMNgKD/DGH4yZgzGtRs6G2DU6VStXFSwXLAKhzbmZBuIiJBiedQ7ZhwiROeit2acRk+e9MV+MKnzVqhemyZWADNpYRMxdkGQ3s0NA1Cl8UVu6Cqgr2gJSwwtBBIX/ABA4J5XOSB1Kh0+o4RdxULwcECBE3AEqEnybWMxicDVWx/1fFQrXqNCk5XLKDkCYnMc5HuNc4imZhh00VUic1NviyuqmWliIhowZwQQQJxEMIBky4yZ0fiTchAvqsQRKsCxMH3AYEjhuA5yoiV15tF6e1Co3qVoQgsjKLzdIUJMgjxHAGDIwa1qbT8OanqbjteIC0g95EzAAUyJziDmLoOtGGfBruWYmnXRDbjqlateKjsQDwXPHdBZllCqgZgQ0MxUhSAh3lY060qSGEMcibpzAAiAQYEnBHM6d7vqOy9IFU3DSSCrsoKx81xzcDgxmY5EaU9QdTuaxSVUmYknIAOGbOSSc+D9hq3ZD37NjNJrxgz60Xi0wckqlqKclpaSPEEA5uzaDb7mNAb1CRwPb7Hun+ob+emFYWqAbgQc/SQO3PcMzyRwY1RWpzBgZHiPe39jJaQY4BEYGulC5l5lN/g7e3UbPKHGf0n/rz99PPiDYB6VKqRmlURp8wrgtn/dLfzGsL0jdmjXukQTay+T9APaCQP8AdA19H2dYOGpkiGHb9cTj9tfN7Yw0auIc/uu3RcHtuhdu11MuQMwCfPzC0R5JOMf56Wb/AH1OoKlKqygSXJP6bbQc+93bAn9+DdRpoy1aDEkBhcomQAWJMyLYwZJHmNAdY6bTXbQaZUBwSbZKyQMybpJj5uec86Gi1ofec7JlWcNijqHxBQEUw4imxYMCCCCrKoSMnBHgcRzpiatgQGMVGGfceoPOg9nslFKkBtnBRVqoSokKJlgTOCckDPmMTqW4yoDB17zWypwj3BSYHFzKPoTHOlvaHHuheBIFyqKbRHvET/8Ax/8ALUauFBicTz9ahJ/6fSPOvSZKwJn/ACK/569qqbc82/0C5/vohmlwo0j3IV7SCwOcRLf9B/PQ/UOitukpsHtIkwyGO4hj7L4iZP8ATRFF+6B5mB/P/v8AbWd+IVvYRCwsm5gpxcDBJEnyBz94OqKImoheIatburXeiHI7KFkKwMm7uKgEngDB0B1bprVFRKXpsyuHK1IKwo4I893IgSJ403229atZUp0KFSsQQA1S2F4stexSPlyC3nyI0i6h1He1dyKF9LbVFVmLU6gEwrN3PSxBwI4yNZQYRByjefhBUOYQ+w+AtzguKYQkAsS+MzJAWW9sZyeOQnprNqgCT48fYzmeBIM88Rojp/X9w8k7mbQCA6qWJn9JKHK/Nkj6SRGotS9NnJf8xCsWMHWZUZqXcBZa5ZkwPt3KfaXx35LnOw/xCp2+3V2VXDK5gUwomSzWhSoMDtuJI9sA5jQ7npbVNy9iOXFRCgB7bVCEtZF3huI88R3KuhWHdIWF9OirVGwJKouJ+pIUT7mdP16o4pNa3ZUsQLSUASbi2YuNuCCS0kRwdQ7S9xqW3Rfif8VdBoDCTvnyQ20+A90QoQU2ak3eFqAtm7DLfCmD7CY1V/6P3QAVaDKwptTa0M1xKxcRJjzgQJJ94Bh6Y1q1hUsqEQAXKisvhsjsZrGFrBhKNhhgUVN1WRrWK03jPq0ws+IvBKsePl+8cxNirEw0id0dSE4Np5wvT8H7kXj8PWVH9PtK1DAQywJVfIwB/XE67/0luCrKKL2GqGZYqSQEKkXsmGJYmTj7DAt/1jXESq8z3GoFOeVjmBnGub4jrgz6voqRAsJEmMmajC6Y8Tx99ejaCbgL37YFuWSBHwXuEDM1FbQHwz4Us2CDOWUe4In3xpZvqL0Krow74XzjIQyMR74/bTdmqVqietVquFYEFiYJ5UKoOPJIOcRgCSp31wrWqvd6SqsQxIhgbZWSfZlAPkESDqnZy4v75B5BBXA7OwXi71yXlmiowui6SQSQSDJMEtEmZ9ydQwRMkZBnnABOAOfEeMA8TqHqA8XQMfQyOcc2mDjiPtFtDcKU+WSGY+OO0EnGTKzxHvHnqExcBc2d6Gfbo1Ny1QU2RblBUm5rlBAgY7SWuP8AD99ar4a6p6i2f/EQhYJ+sjHviP6cmNZXcGJkAkMQI84wBd4POc5HsNV0HNDcK1Mq6hgs5CtMT8wBA5yQOPpqPa6AqNVdCphK+l73oi0qtOvUqIykMr00EvnPKkkwFIzgcAn5tN63Q1rUAWCMHhfTjCqYliIm5BJ4zbHnWW6jFQU9zRqqjFrXUoDa4kpfJJGZEif3nV/Suq7n00WnUp2hQVLyOQwK4MyMg5zIOuZsrJhxzHoqqrjBErRb3aJRANq1CFLRcRMjglZjEj+scjWT6TVdVSorHIIAuP8AhP7GNDdT3lQLVepugihy9lNOSFEBXPcobAAyJIPgaspUAgpYsuyFVwwEoDlh9ATHiQPE6DaKbWtBajpOLiQVImCfouP5jj+WvVMlfMqPt+mT/wB++qn8nmEn+/8A50XTeGERIQD+ZX/lqfJGLodE7Qxz2kj/AO2P76y/xI5umDAJUT4i04/mP561Y5icBcfyER9JGs38S0OTGFOW8AthQT4/2T+P0nVeyf8AIl1rMWgo113G1pD/ANtWNP5gJpVliMeosT7Tdz41ieqVFesxQBEObbmcg/4mYks37mJOca+ydG+GOmijTWpQRygADRk+5JHJJznWU/0ldMoBqT0VWnllxi4AXKMDkGRP1+g0zZqzA8Rr1klVAYNsli71wBKr85k8TAj+2fOBydEoilDlZkrY03xaCHm2IEDEz4AA1GgxSmwtWTBvPIAum0kwJxODML9Zj6eLigZcjGPC8RxyOBzGMZ7E2kqECckw6eSu1rvkevUFMfZIdj/Mqv7HTXru6enuKIRmQ2gGw25LBW+UiSeffOqd7sStejtgt3pU1FSOJeGqVMcAF+fGit/v1O6NM0wxd6cMZlfzCwHH3IgjhpkQNcYuxVMW8E+wHoumBhpwOHumHxT1Zam5UlwoZSGBpli0NUIBFpUkXAgmCsnmdLanVnLGgG9QACQaN1y+GinwQCFgrbjkA6A6/QD7hVBWWVFyDjOMxHdMc401+JdrVdx6Ksy00koOJDvbg9re1ky3gHQMAOBhvI10XnQ3E4W5JVvRRRgoSjTn5i6lcyWElabAgQMg8mIkaNC+nBRVFzcin3yZ57gFJEDOQxOGidKt3uCiUWgFjkZ8i2ZwZEcDwc50Ru985oo63AVGz3EmCXgFv1fLaSZnONMwyGiOGqI93FJyvomq0AbanqJKkFpuZWWCXCESLcHhQSBz4KP4sZmrrVIBuQxkfKGJXg93a6znmfAnWgqbj1em3NhkqMS5BBk1HlWAz+uI/wCWs11OPwyOFHbWOAZIDKCVx+kspyRPB8md2cxUvoS3r0S6kFpjUSobKhUrVaaIDUqVYjiSYJMEnu7ZnPuOYmpCSB+qecjE4lh45jMCW8RiKbRrGIkyVyVumZggZ4AYzzHkjRFUkLOCslQ0JyBJgRjBDEkAZP111nO3LnhjXHdKoO0cyVKmJJg47gIiebQJMcW6p2u3Zq1MKiuQyAiPAIklvCyTJkeNF7ncPWYu/czYJKqDAULwAIgW+w7dD0dyg3FIqPTX1EwWmItJJYgYuk/340DsRYZ3Im2cIstH1mgVrXDAY01qDBDC5kJI4MFQZ5E6VM9ZSno02LOCxQSwnukqPmnDSpJ8meYeeh+UyQTAYR5FrAjx/i4+njUWHcrzOcQYie6RHGTz41xadXAum5mILNdO2DVs7n1LCylFUrBYwTfJuAsB8fy1ozTChY4WqYn2iqANSqIAqn3qif5N/lqW5mJkAAycfcf3P9tBVqmoUTWBqjWrYaOLQP8A8v8Arohibm8AKM//AFf/AOdBVGJRpxAB/o3/AD/pomt81URxaAf/AKv+elkdeSwIhlwy/wCED+ZIH+Wsj1miam59NSzCoyoFVoksWCyD2ggvgn+I8Z1r6E3EZPcmPsVb7ftrEbxprOcRcSBBgDI9xznnjnnVmwDvE8EjaDYBM06/utqfQdGuS1bX7WEhSAf2I8zoPdb6puGD1C3bIUDgTzBAOceeY/bQ9VXJN8hmMibpN0mZYkkMADJJyTM6JVrgO0G4QJ5uEckTg4M/QkjGukKLGd8C6jdULhhJU9tTCBnJYuApplGTBuX5g2bYyAuZt8DR/wAO9NNbe07xwTWYkRIUBxiB2k2eIgiNKalFc28EY7hInjJWG9oA/lxrV/B3UXZa9Wq5f0KK0aUmYElrVEAeAOMyJJgQja3FlIkZn5sj2cYnAaKra9QNbei49odwFN/CXOG+bGQgIEKREqeSNtq6PvgrLLXpDA+e05UgjEnItMTz5L6TRpBqZpNUuFElwwJEskTcYhgzjtAIghp4UAdIQtvg0AhXZmKwQAFa2TGOV/fHIOo6jQHOA0aqqROEON5P4Rr9LmtSrF4EL2wssyBGhSzAEQyk+ROA3jviPb1GqUwjWhlsLgwQGJDXAAuyxJKqDMHGqd/tD+LVwhNMGgCbMDCRBOTnzGJzMa74w35ARFaKdVTdIEm1wRnkAEg4jQskVKZG74RmHNeDvS7qKxQpAleXWYABPYZA8A/2xGmn4tk2VGtTCoyNI9h3/U8ENyCD3cjGg6lQ/haAIvLtywLR2K10ZuMBgQwIhj5ghhS6i7bNq2CUfuALAG1kBEXXBSixE8a0zDT/AG+SjMFzh/VFdNqvX2tdXIBdiw7SF+VWVhgki5CsiTKtycaQ9U6TbtqiMw9QMC6hlNsPYPN0w5kMARAx5Lr4J6jdUdagVgUHAA5JUntiDDnH+KdKOobCsKb1GMs9NyWPzsR3kkHBFyyIJxYYAPaVORVfpcHrySXjutGeYlJtsMSSJxxj5Z8ifJH10y+Hd1Rp1w+4o+tTCm9VNpmCV4ZeDEAmLZ0sp0TcKalSbgoYNKyQvBMCJIyffTWn0au+4fb0QK1RCwIplQsK9pZWEC0kgyfJ++u0QcErmYZdE2QlW6x6i0lWnUqEAhZVDNwVKhHhcYMlR95odiZCDLwgFqtNxJFpIw0BQCscY5OoXsZySBJI9p5P0JM+PbwI1dtKX59JjgCpTEweAeZiP0/ufeDrHeGTuRN8Qha3ZPKuQZHrEH2yoj+2h1UAQf02n+TFT/QaI2rhfxBBgCpSJMcdvsf+86p3n6sZPqA/cFXH9218yPEV2gvWeQ5Hh0P9SP8ALUd0oAMwQuIP7RqNJhY31p3Cfux86nWQEsuDBE/1/wAxr2SxDB1ki4YVZmY85+3jHkRoqtQmeZLrj2wBH9dB7/ZboU6TKlRXQMHFJmYgC0A4ZiSe5jzyRAGNVUeoGnSpDcVr1dCPTQQ9C1uxqgjvu7iVENaAfYapFHEJYQUouIsQnZOYnJZjz4FIZ/n9NZaj1KnTquz0UqoGcCmSwDMbrGuXykqYnweCQRoKtS1HJIYhYV+FqGpaOycns/8AxP7IOl/DdbcoWChUGfWqGFABzg4Ye5AAwZJ07ZC2mC55gZJFaXQAgTUMgMS8AWyflAAEA5NonER9InRD9VdihYszBVUM0Sqp8oAPgHxn63cB3Qo0KQo0yPxTcUygto9zWk+oQpqC4AE/mRac+NR/1miu6Hbba5XZBTRVJaA5PeUiAVAiJN0zg6s/VGbMn0Sv0wN5ieZSHdbssCW+Y5kcGDk+wzJxIn9taDoO3DdOrAuqGrUcKW8wqACPAlWX2GhFbb1xUnbGkVQu7U6mFVeZWQAZK4CsTPGnXVenAbShSZlDXeo9SqSWJYnxBOfUyTABgmJ1PtFYPwsIIvzyvpITKNHs5cL2Q3SKS0n/ADGX1K9qKiMDaB5duBJCqAJnHjOlvw6hWq71FKrSpt6hM4JlYPGSWiPpqyp0pSi+nVDFgSFZLQZjAcllBMgC5hkZIONU+tuKx9F6jMKcllqMQqW8tULcAfX38yBrHUw/EcWecyLC1h6ImuwgDDllCN3e7Zd+aQq2oa1KUkZARZ+pU2gEcYzOdUfGzEGklxt9OcHBbuz9wCf2J00o1kpU2FSsxqIBSFT0AGS4gBZP5vGASAYIKzjWd3N9OsEqBayyRTwGHMG2eCDEriMyJ0qm0lzf6iN024hMJABv4j5J5R6g9Hb7euqISHhv0hLk7SpzYREAjiY86jQ3BrJVHarVXqBFUABjBH6QoJ4lvJknnQu3p5c+qwZwCyimrU4H8QqNawHN3y9pzIgKeqO4ZXd1dbYSFst4NtkD02gzH1BBIyDZSL/251nI8+r5Lz6mE4xujROui0atC/cVEelSCkQwsubhVRT8zc5AwCfbVb7d3dmBPotey9wtl1cAW/xFzHvk/U64dNeoPz6tpWMNczpdkBhEJIBIUtOONVbLormspV0tS1riG5BXlGEhyM5AEToi1rZcXX5GI0QAuIDYtpe6R7Y4lZwsk48RkZnyP2zHjVqdRdGLI1jgEApjDC1lERiJB+n2GjOi9DesDWqstKkDczvHd5JtMCCfLQuSADxpr6m0pbf1KW3FamjimXqv+orINrDgqPmFMAwRqw7WG91oLj7fXJTDZy65skSUTBqKjekG9OSJAJEhWYQpJAMQAMfbVvTN+/r0kQhbnUMOAwuBCtBlhMGPcfTTrebzZ+mG/DUjcSFCXU2cBnUuhVQIwMMQe8fvWPhqm9Wm9B3VgUqGhWw9pghlPkW5GCPrpT9pBacbSPIj0Rt2chwLSj1pBn3yDHarQPEKn/I6s3W3lx5kqSf98MD/AHXVdJf/AHu4SPnpoDP6pGY/YMP+GfOO6huCqU3H6kAP3Q3Dz/h/kNcW+IRqB7BdAGx61Q1CkTavJakwI/3SAR98/wB9TVLmgZV0BH3U55+ranVqKrT+uHZVUeo55LflpLKFiZYAQDoDpTncyiQnlVuEZtLYySs8GcY99OLHYS82CEOBOEJFRqw4ak5XzIdhbyYlRkwJnH78nTdK3jV3DOB+IpgNT3JAwSVCisAACpdlAJBgkSDJ0joVTeGckzBYLUySScki4SxJJUxyZgm4VC6cy2R3EyZBEgD94tMDIEjg9irSDxxGR164arnsqFplaDo3UfwyVDumB72YUfmqLUByeIF9zRnJVjjOr90tWvValXt9EUb0ak/5NLAZKjsYFTiwg4EtaJXQe76W27O2rJaHrJY8yQXplVY4EXen3mbQRTOZjQXWdyLfQpXfh6eACYaqzC4VWLYIPzLjgggZEQsYHvkDva8It5+6pc7C2+Xvqia/VqSJTRU/EtRkCrW7aYBYsbaQyyhifmI5Ohn63Uar6zqPmlhTgKxzkTcrNImXXMHOA2h9vtpbJCKAYLeIUn9KtEnsBjyeBOvKVemjg1kZ6fLIpUGSJGRHJIMAgxMQTq0UWME5n364Qpe1c87gnnRfTZPxG4SkKSuAjKlr1XuEK4UhXCmCe0ZH0bTHqMB61Z3yHtVrCTTC4mHAEy47/AeoQcrC+t1Sh1FkoUvXouqtYAi+mojJKhp4wCCOczJ1dX3CBqrf7Wizn1YC/luPUvZ1x2twLrrgywylVB5eb5cCDu4T8+uSuBgRnxVWw3y17ldmKs0WOzMzISqXiXYq4vkkWrhlF09soYM4LYorfVdSAWsyi3KVIIFqiVKw1QfNTB15s6wpm2mA9RpN60fTWLrpfvhgjPMBRFokwmBaW6DO1OkTUKBiw/TVuw4EDn6i0FqjuBPazXC5LbDy+vD730XgbAOuj/xEEJaaSincCoqLakgFrSfTtUXTTtIJBGSbtKqctEBYqBSASZTHpkKLwUSFCApkBx/CNMKdUOZAeb5P5a3XXHvNpPfIY3wTAmwiF0u29VTU9IhQ4MIbhaptgU47gLfBuyyIe0kkO7p8I5oJIzKlV6myMKdMTCq5FzpczWsLRSZLmh1mAxBYgBVUat3DAmmygsHFygjz21FMQQrTUUyq2hzVJEOYKWosEObCpi0sVdCU9OEOQv8At0kkpEKGypfQW/rr6i+oBTFT5Va4WgjDusiFGFgiQLxcygM3u6chfXjb13rSTqbacEZud+NuAtwLYUhQSxF73XeQrG9lUNHesiSWN+zqIXptTZSrtaYXEyykDAjuN3aLSWQnlmI1akrsfUAFQCGuvtwUJYmnBgswHdAudrWYRERvFRabhQaVEj0xnuYkVBDHmSbpN2PUDBTYNLc0OZEXPWes6LwOF06BQ6dTg0t1U3IRKFVgwZP1ox7aSZDykSxkjIiI1S/xDTQn8NtKaKxuLVgXYmTBtk28mOfMedL+tUQu8rjuI9dvlAmCZEDibSeY4zqp3Us1slVJKyuYyMx23ENmJyB41XS2cPYHOuN2g8szz8lNVrFriBZMK3xS7KBVp7esuTYaaiAc4PgnB4zP0OiUFLcO7opG5KEJSqOYuwA9F+Q6gEBZABjwDpJbgEtJIJEHH1u/8z8pmCNeVMjOCCCFBN0ZYEHkQYHI5j3012yMA7luX2y9uaBu0umDdaGlvWerRp1SrVx/DF0zIR/4anmASO7wZXVfXOpNRWnTrAXg3t6bQEVomJ/VF4EmMziQNVjcfidvWqWK27pUxczDL0gRNQe1VR+rmDiCREqNWoqvV3dzgOClKoIvqlVhyCMKKVmQO4FecA8zsgHTGVo48OB64XYpGf1Vmy6cmzrjcio1Hb80lZbq1RWHchQQAO60sfIxGDoTp3XdvRa3a7Vy7YuqPcxHMWyAMDQXUq7V6t5BvdQpliSxtg2zgS0taO0AWgeWopWlfzBie7zb7SBIgk8kfwxq79PibNW/CSB6RP1KlNYA9y3HrJWbOkQ0FhTLQJbx7EkBvlMTg4MaiU7T8oEgDGRIwAZnJBiBzH1jSdT+E6FHd/hKm6YVRaqu1CKUsqlQStW4YIBa2PfAMr910X8Pujtt0xp2tBdEDAAkG75lIQqQ0AzmIORqnEVNCP6ZVCdP3agsHQKDIACtV/LNhBMraFM4yTjSJKjl/UqFjPGRcRAzEyVjtgAiIweNajrHw5+ETc0w4rJUo0aocKVVx6jEBAGaQFheZ+XwcqPh3pS7ioVaqKS21HdrbvTVACWdbhCszNBBJu48alotwvqc/gf6n1DiDZ3fKVmkYIWJ5xxiYmM5kiQZkeI15uzcBJMkZuKiORJIx4Inx2+TGnPTul0W9a7c1KW2QK4JpZdpdUApK/Nl8GcCTjUq+y2oJu3O5uXEnbggc4J/EH+/BP1iqbgpEWQPw11WjtXqVHLMxUKoUSeQWySBkhROJIbmNNvh3qNOsKvoUWokAAm4s5DXQ13OCPfk6q+KfhJNrRok1mZ663ek1IUyiHM1IdgCSFEe6E4sMZn8CxcrRyXIQAEgliZAgcyTxxI8wZirbGKkkG58rcFVT2gtgEWC0Z6KSttfduR5UnBPubnk/uNWdDpKxajsrahkF6rEBRJgBQSLiJgLIA9yTBK6d8H/AILebjaubu1HRoAuBEExPuY+6nWV+G969GGpm1gTIBgzkwAfoP5jUxY4ucwnKNABfkn42gAtGa2XxH0htvTNZdzdURgpUgHmRH95jiBJ0sq7KnvduatMH8QtQU3BIx4KEiAVzeGgYB9jpn8X9JrbJqnqTVWsJSqRMzHzZgOJInyII86wfSepPSFQKJNRlPEwy3+OOGLZ/h9pOjFB4uyxHrz4IRVBs64K1w2O8osaY3C1B6bfJVkqbDaJORD2/KY/bS1+jU6ANfd1AxmbZJBPIuJ+ZvoMe+qk+FUO1p7yjV3D1q1c0VQIFe+MS9+QZGY/VGI0PU6PtDTpvud3uPXcFiq01qWi4gKWeosNEErJ5GnChUmMQG+BBKWKzBpO6Std0f4f3O9p+vTO2UFiQapJdFPy3U1BtJGfn/YaU/FlHf7GqKRrowIFhpqFEH78Gcc+Jxpz8P7KnQ2Y3tLd1/SaoaZX8MlxIB5HrcY5meNLvjSvR3G3vFeoXpkEU3o2FlZgGYMajcSMSOf5IFFwqYcIhH2hImSsgBUaozVZ9QtDA4YmYOPYR/50X2IAoZrixWIBEQCMgzdOIgiG5kEF38MfBq7vbV6qvVFSjaDSWmrFyw7QhL4k+4+vnSzpuwWpVSi5dFZ1QEKCyszQCwJGARkSPlxrrtyjRQPvmhaUSCx/V9w0TJiQT9c5nzwfSrgwCqiAQCIMHIIjtIOWn2Unxp18YdCTZ12pB3qlIDEqFmVVgFhicKwz5htAbWKr01qO9oimpWDZJ7QASAFHc0AwJx769IiV4NLV7sesUqRR0pzWSp3VRUMGmcPT9PKkweQVGBAmRov4ypGlWFIXemimGaQGYsWMORm1Si4OAF9hqHxF0Sltd0+3ZmrCnioT+XcWWZWCYgvJkwYAIjOmfxV0N/RTeMXZKhstJMI3p0u6M/NY0gR8gE6jc0Cu08D8R7lVieyKzKrbaAe7IPgEm3DeeTGB7ft25rMQElmtlUWBEFixxEe+CJn7HV6pTFFVZG9RmJ9QvIKQQVs988kT9uC3+C/gup1CoGkrTF99TtYyAnbafPcDJEGDBxqoG9lIZ1F08+NPh2ruurOiFAGNPJq07gDTRW/LLXzzAC55zgHN/GvVm3G/ruyPTBKra4ZXVVgCQQMsBPB+bEiTo/8A0mU0PVK9z2kJTYC0+EpzBHEKC04mLRBM6K+Ldz+I6X07c1I/EMWpsxyXVC6gscE5AM+7n3OsstJVvw/vH3/TtxsYmvQQvtyDkqGBNIHkEECP2j5Z0lr0jQ2xpAEVKyirXInsTJ29JmzbJPrEEjmmPGm3+jLcht4jKCGJ7oYBQCVFoWBBBL5/UrIeZ1nvjmG3+6LQWFaoASeMkDgyRA4H/hTDiLhl+EwyADmlzwoUAsVAU+BD8xaGI7TcA2CfYZB13wH0tFdt5WJTb7QFmYH5n4CLGGDA5HmVH6tZz4e21WpuEpUPnclBKj9Q7yQwkQuSRbgEgCI1o/jXqiU1Tp22zR20+o+fzK36pgZEkrjgs3Fi6aSlgJH1HrVTfblqrsLqrQFLKFQCISXIVVAUSx5IGBM6P+F9r6dWruXZD+GQtgyLwbaMFcMDVcEGIPpyPYIBSJvzd2yZElRIFxYgjyBmZkftpKm7/B9PpKUps26c1XWpTWoBTp9tPtbtktc4OcDE69msbc5LSdJcbrZbXdk3VtsDtaxmSRKMjEg54XP/AMw6+Y9JrQ7gBWUE3E3YEkgyCDjInjnka+i/6MuvNuKtfZ1FpJTqISPTpInetuSaYAYxOc/KI187p7M0jWVxaVdkYH3QdwP0vB/pqSowBzn74HkqWOkAL631jr9MbivtN4k7Soy/mF802NOnDKvKqDkkYBM+SNfOfiL4SqdOrWPDo0mlVBAVxiCR/FkgicYjBEv/APSiY3kAc01LH9kj7car+E/iWlXof6u30HbkflV5g0GAMSWPy+x4EkEFTg6b8RIdvQuaQA4JfuIPSKcgADevyePyFkiAfMnzj3nWd3TIUVgGJtF1zKRN1vYsYFpA7syD9I2/W+n1um7NUdUZ03rmizLKMGoAKyrx7iGDQR9J1jRUCCjSqU0qKmYFoYhlkX1VkFZtYBsjuXtkw+/XqlxIC33w1uKidDpWWhvxrLlUI/XzcrDnzE6x3xRu3qSGK9jEQqUwACIABRRk+2fvrT9OBToNLJ7d+Zj2F06z/wAQUfUqVKa4tDORbiREn6mAfbjUNUxWG6FS0Swp78Hbtm6V1M+VWmBACkdzmJEZBJyc/aABleh053VJhwK1LwckOJ8cxnxwfY61fwrUpnpfVfTDqop0pDsGIaGugqALZOPMc6yO2R9vuEeoGBp1Ea03AxKtOeJWOOZ10hMWUbiNVrv9JWznfbup6qJaaQCGb6k06c2AcBRkk41mNjRVsmoUdXSxMkVBMHj5SvaQCIIBgyBrU/6U6C/6wJBgVURw5OD2kArAwCEAwSZX2IGkfR+kvVr7dDMVKoVYHNpUNj2UQSfbxgkZIhYWkmyI+OqbP1XdKilnNQBVCzJsXEDn/wA/XW22G7Stt9t02oY/FbL1EZgO2pJamQeSYVj/AMA9zr578V9S9bebmqjEqaremRA+U2hgQJntBH8/A03+LjVo7jbuisDttrtheFJCsAxUM3AlvB5jHnQkDFP0TWzBGiy2+olGdGWGQlHWeCuCDmcEEZEZHjOvpv8AowrfhtxS2n661F69aeQT6ZooftSlyPeqfbQfxH0iluq1HqUf+0q0vV3I9mpQGpn6uQtMe5BOk/wH1V36zTr1SLqzVCxHGadQwP8AdtC/8MeNaSljchetfFdHfbg1G2ZFQ08xuGW5VXIYBCMAnggwPeJW7zrHrEK/poKS+nTpAMEQAyygd3LCCxLFpMnXa7SvF6JpOA245ph8HdV/DGtuFpz6NMOoZsEs8TiSAPafH7aXdb6nT3NQ7gLZWeqXq0h3LBCi9GIU5KtKk+xGvddpbPE/n8BOawVHNaUw+FPij8D6j+lTaoyBBczh1QiWKlVg92SSynAideUuq7Kwqdh+aSPTH4irYw/VcS03ZEYyWyRE67XacDLZSarcD4HUrt11ql+FFOntKVMGoLlWtUaqwUXLL1EICXNOGmRwOdUdd6geoVJSgtP0dvAW82mnTBwBnI++ce2u12vF2qwMBieoXfA+6NLdPVAJKU/UAnmGUz+4x9oHjUuu/ECbsiu+2CGo81FSpAYwokypgnEkHMe+ddrtRPce0cOXsqG3pg8/dMPjvqnrVBVKBH/DqWtY2kHKi0jn5cz441jadVan6VDAKoIAAwGnAUGSMljmVPM67XaPZTiYXHNK2mzbJ9W+KatTa09s9tSnSMo7TcogAKv9wZBAJHEQn3rNaF7RAMm2GbuaSWk3EXWycgQBMHXa7VnhM9ZqR7yHhoygJ90v42H4QbFtsvpKwYH1D6hYySxaLfcfL/z12429Q7vcOvADrzziCP667Xa5e1mHzw+y6dAd2FR8NfFX4ba1dstBGSuIqMztefAIgQsZI5j68aEpbdHLd4pAhjTBBe4iCqEgCGj9ZAGAD767XavpPLngHj6JlbZWMo9oJm3rmtFW+KESjSo1VXd01oxNRbKlFmENSSosyogEEqYgZwAAV66KakbfbrRvFpqFy9SGNpUMbQoYY7VB4zGNea7REwAeKio0xVsdBKQm1GBdbhBDJMD6C4CfAOBMYn2f/GnVmr1Ke4NNVZ9vTZrWNnLAAKcgg4kE4J+s9rtYXd6mN+aOnTBY5p0lU7jqzU9i9CnWp1KBqo1tjKZsDHBW2wNgg8sgIEEnQ3R+t1dm5qqlN2MAXqCQO621uVNpMnzJn312u0T7W4pTGgyT1Yr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905000"/>
            <a:ext cx="181927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72820"/>
            <a:ext cx="2895600" cy="1969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EgyptianCrawl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16111" y="5638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22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344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“New Rome”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</a:rPr>
              <a:t>Constantinople </a:t>
            </a:r>
            <a:r>
              <a:rPr lang="en-US" dirty="0" smtClean="0"/>
              <a:t>prospers even after Rome falls</a:t>
            </a:r>
          </a:p>
          <a:p>
            <a:r>
              <a:rPr lang="en-US" dirty="0" smtClean="0"/>
              <a:t>Becomes the center of trade</a:t>
            </a:r>
          </a:p>
          <a:p>
            <a:r>
              <a:rPr lang="en-US" dirty="0" smtClean="0"/>
              <a:t>Flourishes under emperor </a:t>
            </a:r>
            <a:r>
              <a:rPr lang="en-US" dirty="0" smtClean="0">
                <a:solidFill>
                  <a:srgbClr val="FF0000"/>
                </a:solidFill>
              </a:rPr>
              <a:t>Justinian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209800"/>
            <a:ext cx="4004691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786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50068" y="941080"/>
            <a:ext cx="3064827" cy="836743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JUSTINIAN	</a:t>
            </a: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34460" y="2057820"/>
            <a:ext cx="3048891" cy="3666447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-ruled 527-565AD</a:t>
            </a:r>
          </a:p>
          <a:p>
            <a:pPr algn="l"/>
            <a:r>
              <a:rPr lang="en-US" sz="2400" dirty="0" smtClean="0"/>
              <a:t>-rebuilt Constantinople with </a:t>
            </a:r>
            <a:r>
              <a:rPr lang="en-US" sz="2400" dirty="0" err="1" smtClean="0"/>
              <a:t>glorius</a:t>
            </a:r>
            <a:r>
              <a:rPr lang="en-US" sz="2400" dirty="0" smtClean="0"/>
              <a:t> buildings</a:t>
            </a:r>
          </a:p>
          <a:p>
            <a:pPr algn="l"/>
            <a:r>
              <a:rPr lang="en-US" sz="2400" dirty="0" smtClean="0"/>
              <a:t>-revised and organized Roman laws into </a:t>
            </a:r>
            <a:r>
              <a:rPr lang="en-US" sz="2400" b="1" u="sng" dirty="0" smtClean="0">
                <a:solidFill>
                  <a:srgbClr val="FF0000"/>
                </a:solidFill>
              </a:rPr>
              <a:t>Justinian’s Code</a:t>
            </a:r>
          </a:p>
          <a:p>
            <a:pPr algn="l"/>
            <a:r>
              <a:rPr lang="en-US" sz="2400" dirty="0" smtClean="0"/>
              <a:t>-basis for modern law</a:t>
            </a:r>
            <a:endParaRPr lang="en-US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990600"/>
            <a:ext cx="21526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581400"/>
            <a:ext cx="2800350" cy="182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216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nemyShips.mp3">
            <a:hlinkClick r:id="" action="ppaction://media"/>
          </p:cNvPr>
          <p:cNvPicPr>
            <a:picLocks noGrp="1" noChangeAspect="1"/>
          </p:cNvPicPr>
          <p:nvPr>
            <p:ph sz="quarter" idx="13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97769" y="5830907"/>
            <a:ext cx="329785" cy="329785"/>
          </a:xfrm>
        </p:spPr>
      </p:pic>
      <p:sp>
        <p:nvSpPr>
          <p:cNvPr id="6" name="Rectangle 5"/>
          <p:cNvSpPr/>
          <p:nvPr/>
        </p:nvSpPr>
        <p:spPr>
          <a:xfrm>
            <a:off x="1752600" y="914400"/>
            <a:ext cx="54716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10.1 Rise of Islam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584" y="1837730"/>
            <a:ext cx="2592387" cy="3110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605419" y="4876800"/>
            <a:ext cx="540498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Muhammad became the “messenger of God” </a:t>
            </a:r>
            <a:endParaRPr lang="en-US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535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)">
                                      <p:cBhvr>
                                        <p:cTn id="10" dur="3309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800600" y="755650"/>
            <a:ext cx="3249168" cy="2216150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Five Pillars of Islam</a:t>
            </a:r>
          </a:p>
          <a:p>
            <a:pPr algn="l"/>
            <a:r>
              <a:rPr lang="en-US" sz="2400" b="0" dirty="0">
                <a:solidFill>
                  <a:schemeClr val="tx1"/>
                </a:solidFill>
              </a:rPr>
              <a:t>-</a:t>
            </a:r>
            <a:r>
              <a:rPr lang="en-US" sz="2400" b="0" dirty="0" smtClean="0">
                <a:solidFill>
                  <a:schemeClr val="tx1"/>
                </a:solidFill>
              </a:rPr>
              <a:t>duties that must be performed by all Muslims  </a:t>
            </a:r>
            <a:r>
              <a:rPr lang="en-US" sz="2400" dirty="0" smtClean="0">
                <a:solidFill>
                  <a:srgbClr val="FF0000"/>
                </a:solidFill>
              </a:rPr>
              <a:t>(pg. 307)</a:t>
            </a:r>
            <a:endParaRPr lang="en-US" sz="2400" dirty="0">
              <a:solidFill>
                <a:srgbClr val="FF0000"/>
              </a:solidFill>
            </a:endParaRPr>
          </a:p>
          <a:p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Home of Islam is 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</a:rPr>
              <a:t>Mecca</a:t>
            </a:r>
            <a:r>
              <a:rPr lang="en-US" dirty="0" smtClean="0"/>
              <a:t>, in the Arabian Peninsula</a:t>
            </a:r>
          </a:p>
          <a:p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</a:rPr>
              <a:t>Quran</a:t>
            </a:r>
            <a:r>
              <a:rPr lang="en-US" dirty="0" smtClean="0"/>
              <a:t> – the sacred text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Taught people that God is all powerful, compassionate and that people are responsible for their own actions.</a:t>
            </a:r>
          </a:p>
          <a:p>
            <a:endParaRPr lang="en-US" dirty="0"/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85800"/>
            <a:ext cx="2209799" cy="2216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105400" y="2971800"/>
            <a:ext cx="3124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-Islam is a religion and way of life</a:t>
            </a:r>
          </a:p>
          <a:p>
            <a:r>
              <a:rPr lang="en-US" dirty="0" smtClean="0"/>
              <a:t>-</a:t>
            </a:r>
            <a:r>
              <a:rPr lang="en-US" b="1" u="sng" dirty="0" smtClean="0">
                <a:solidFill>
                  <a:srgbClr val="00B050"/>
                </a:solidFill>
              </a:rPr>
              <a:t>Sharia</a:t>
            </a:r>
            <a:r>
              <a:rPr lang="en-US" dirty="0" smtClean="0"/>
              <a:t> – laws based on the Quran</a:t>
            </a:r>
          </a:p>
          <a:p>
            <a:r>
              <a:rPr lang="en-US" dirty="0" smtClean="0"/>
              <a:t>   *influences</a:t>
            </a:r>
          </a:p>
          <a:p>
            <a:r>
              <a:rPr lang="en-US" dirty="0" smtClean="0"/>
              <a:t>         -moral conduct</a:t>
            </a:r>
          </a:p>
          <a:p>
            <a:r>
              <a:rPr lang="en-US" dirty="0"/>
              <a:t> </a:t>
            </a:r>
            <a:r>
              <a:rPr lang="en-US" dirty="0" smtClean="0"/>
              <a:t>        -family life</a:t>
            </a:r>
          </a:p>
          <a:p>
            <a:r>
              <a:rPr lang="en-US" dirty="0"/>
              <a:t> </a:t>
            </a:r>
            <a:r>
              <a:rPr lang="en-US" dirty="0" smtClean="0"/>
              <a:t>        -government</a:t>
            </a:r>
          </a:p>
          <a:p>
            <a:r>
              <a:rPr lang="en-US" dirty="0"/>
              <a:t> </a:t>
            </a:r>
            <a:r>
              <a:rPr lang="en-US" dirty="0" smtClean="0"/>
              <a:t>        -business practices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99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4393</TotalTime>
  <Words>155</Words>
  <Application>Microsoft Office PowerPoint</Application>
  <PresentationFormat>On-screen Show (4:3)</PresentationFormat>
  <Paragraphs>25</Paragraphs>
  <Slides>5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Pushpin</vt:lpstr>
      <vt:lpstr>Chapter 9.1 and 10.1</vt:lpstr>
      <vt:lpstr>The “New Rome”</vt:lpstr>
      <vt:lpstr>JUSTINIAN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9.1 and 10.1</dc:title>
  <dc:creator>Mike Wolford</dc:creator>
  <cp:lastModifiedBy>Mike Wolford</cp:lastModifiedBy>
  <cp:revision>11</cp:revision>
  <cp:lastPrinted>2014-10-23T13:11:47Z</cp:lastPrinted>
  <dcterms:created xsi:type="dcterms:W3CDTF">2006-08-16T00:00:00Z</dcterms:created>
  <dcterms:modified xsi:type="dcterms:W3CDTF">2014-10-24T12:45:39Z</dcterms:modified>
</cp:coreProperties>
</file>