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9B3E0-EACB-420B-AC0E-548BE299E40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301CA-E2C3-4DCD-9512-88AC49F9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0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A177163-432E-454F-8374-C2E2E9533C4A}" type="slidenum">
              <a:rPr lang="en-US" altLang="en-US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421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4B8-6BE4-4DE2-ACDE-FF9D650D866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F869-0F8F-40EA-95FA-6187EE267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4B8-6BE4-4DE2-ACDE-FF9D650D866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F869-0F8F-40EA-95FA-6187EE267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3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4B8-6BE4-4DE2-ACDE-FF9D650D866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F869-0F8F-40EA-95FA-6187EE267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4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4B8-6BE4-4DE2-ACDE-FF9D650D866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F869-0F8F-40EA-95FA-6187EE267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7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4B8-6BE4-4DE2-ACDE-FF9D650D866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F869-0F8F-40EA-95FA-6187EE267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5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4B8-6BE4-4DE2-ACDE-FF9D650D866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F869-0F8F-40EA-95FA-6187EE267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6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4B8-6BE4-4DE2-ACDE-FF9D650D866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F869-0F8F-40EA-95FA-6187EE267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7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4B8-6BE4-4DE2-ACDE-FF9D650D866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F869-0F8F-40EA-95FA-6187EE267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5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4B8-6BE4-4DE2-ACDE-FF9D650D866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F869-0F8F-40EA-95FA-6187EE267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1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4B8-6BE4-4DE2-ACDE-FF9D650D866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F869-0F8F-40EA-95FA-6187EE267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5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4B8-6BE4-4DE2-ACDE-FF9D650D866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F869-0F8F-40EA-95FA-6187EE267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8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824B8-6BE4-4DE2-ACDE-FF9D650D866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4F869-0F8F-40EA-95FA-6187EE267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6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533400"/>
            <a:ext cx="4114800" cy="1371600"/>
          </a:xfrm>
        </p:spPr>
        <p:txBody>
          <a:bodyPr>
            <a:normAutofit/>
          </a:bodyPr>
          <a:lstStyle/>
          <a:p>
            <a:r>
              <a:rPr lang="en-US" sz="2800" dirty="0"/>
              <a:t>Section 4</a:t>
            </a:r>
            <a:br>
              <a:rPr lang="en-US" sz="2800" dirty="0"/>
            </a:br>
            <a:r>
              <a:rPr lang="en-US" sz="2800" dirty="0"/>
              <a:t>Medieval Africa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8061"/>
            <a:ext cx="318897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05466"/>
            <a:ext cx="3124200" cy="228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58" y="4406611"/>
            <a:ext cx="3392261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heGreatUnknow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748" y="1988207"/>
            <a:ext cx="3171479" cy="231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01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36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981201" y="2020824"/>
            <a:ext cx="4023360" cy="400507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 smtClean="0"/>
              <a:t>-as people married, families joined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-formed a </a:t>
            </a:r>
            <a:r>
              <a:rPr lang="en-US" b="1" u="sng" dirty="0" smtClean="0">
                <a:solidFill>
                  <a:srgbClr val="FFFF00"/>
                </a:solidFill>
              </a:rPr>
              <a:t>Lineage</a:t>
            </a:r>
            <a:r>
              <a:rPr lang="en-US" dirty="0" smtClean="0"/>
              <a:t> – people with common ancestors</a:t>
            </a:r>
          </a:p>
          <a:p>
            <a:pPr algn="l"/>
            <a:r>
              <a:rPr lang="en-US" dirty="0" smtClean="0"/>
              <a:t> </a:t>
            </a:r>
            <a:endParaRPr lang="en-US" dirty="0"/>
          </a:p>
          <a:p>
            <a:pPr algn="l"/>
            <a:r>
              <a:rPr lang="en-US" dirty="0" smtClean="0"/>
              <a:t>-Many lineages =  a </a:t>
            </a:r>
            <a:r>
              <a:rPr lang="en-US" b="1" u="sng" dirty="0" smtClean="0">
                <a:solidFill>
                  <a:srgbClr val="FFC000"/>
                </a:solidFill>
              </a:rPr>
              <a:t>clan</a:t>
            </a:r>
          </a:p>
          <a:p>
            <a:pPr algn="l"/>
            <a:endParaRPr lang="en-US" b="1" u="sng" dirty="0" smtClean="0">
              <a:solidFill>
                <a:srgbClr val="FFC000"/>
              </a:solidFill>
            </a:endParaRPr>
          </a:p>
          <a:p>
            <a:pPr algn="l"/>
            <a:r>
              <a:rPr lang="en-US" dirty="0" smtClean="0"/>
              <a:t>-gave people a sense of community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-shared responsibilities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-roles determined by </a:t>
            </a:r>
            <a:r>
              <a:rPr lang="en-US" b="1" u="sng" dirty="0" smtClean="0">
                <a:solidFill>
                  <a:srgbClr val="FFC000"/>
                </a:solidFill>
              </a:rPr>
              <a:t>age grade </a:t>
            </a:r>
            <a:r>
              <a:rPr lang="en-US" dirty="0" smtClean="0">
                <a:solidFill>
                  <a:srgbClr val="FFC000"/>
                </a:solidFill>
              </a:rPr>
              <a:t>(everyone born in same year)</a:t>
            </a:r>
            <a:endParaRPr lang="en-US" b="1" u="sng" dirty="0">
              <a:solidFill>
                <a:srgbClr val="FFC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Clans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468811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74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981201" y="2020824"/>
            <a:ext cx="4023360" cy="24749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400" dirty="0"/>
              <a:t>-power was usually shared by a small group rather than one leader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-</a:t>
            </a:r>
            <a:r>
              <a:rPr lang="en-US" sz="2400" u="sng" dirty="0">
                <a:solidFill>
                  <a:srgbClr val="FF0000"/>
                </a:solidFill>
              </a:rPr>
              <a:t>consensus</a:t>
            </a:r>
            <a:r>
              <a:rPr lang="en-US" sz="2400" dirty="0"/>
              <a:t> – agreement of the majority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187440" y="2020824"/>
            <a:ext cx="4023360" cy="4005072"/>
          </a:xfrm>
          <a:prstGeom prst="rect">
            <a:avLst/>
          </a:prstGeom>
        </p:spPr>
        <p:txBody>
          <a:bodyPr/>
          <a:lstStyle/>
          <a:p>
            <a:r>
              <a:rPr lang="en-US" sz="2400" b="1" u="sng" dirty="0"/>
              <a:t>ART AND LITERATURE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Created much artwork (pottery, jewelry, cloth)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It often identified clans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Written records remain from this time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838200"/>
            <a:ext cx="4114800" cy="701040"/>
          </a:xfrm>
        </p:spPr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1"/>
            <a:ext cx="3205162" cy="226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50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FF00"/>
                </a:solidFill>
              </a:rPr>
              <a:t>Oral History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Most African groups did not write down their histories.</a:t>
            </a:r>
          </a:p>
          <a:p>
            <a:pPr eaLnBrk="1" hangingPunct="1"/>
            <a:r>
              <a:rPr lang="en-US" altLang="en-US" smtClean="0"/>
              <a:t>Instead, </a:t>
            </a:r>
            <a:r>
              <a:rPr lang="en-US" altLang="en-US" smtClean="0">
                <a:solidFill>
                  <a:schemeClr val="hlink"/>
                </a:solidFill>
              </a:rPr>
              <a:t>story-tellers called griots would memorize the stories</a:t>
            </a:r>
            <a:r>
              <a:rPr lang="en-US" altLang="en-US" smtClean="0"/>
              <a:t> and tell them back to people.</a:t>
            </a:r>
          </a:p>
          <a:p>
            <a:pPr eaLnBrk="1" hangingPunct="1"/>
            <a:r>
              <a:rPr lang="en-US" altLang="en-US" smtClean="0"/>
              <a:t>Their job specifically was to keep track of family stories.</a:t>
            </a:r>
          </a:p>
        </p:txBody>
      </p:sp>
    </p:spTree>
    <p:extLst>
      <p:ext uri="{BB962C8B-B14F-4D97-AF65-F5344CB8AC3E}">
        <p14:creationId xmlns:p14="http://schemas.microsoft.com/office/powerpoint/2010/main" val="54423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Complete the Following: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57400" y="2971801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http://</a:t>
            </a:r>
            <a:r>
              <a:rPr lang="en-US" sz="2400" b="1" dirty="0"/>
              <a:t>yourhistoryteacher.com/Chapter_5_6/Scavenger.html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2104265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Answer Questions #9, 10, 27-32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3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Widescreen</PresentationFormat>
  <Paragraphs>31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Section 4 Medieval Africa</vt:lpstr>
      <vt:lpstr>Formation of Clans</vt:lpstr>
      <vt:lpstr>Government</vt:lpstr>
      <vt:lpstr>Oral History</vt:lpstr>
      <vt:lpstr>Now Complete the Following:</vt:lpstr>
    </vt:vector>
  </TitlesOfParts>
  <Company>Kannapolis City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4 Medieval Africa</dc:title>
  <dc:creator>Mike Wolford</dc:creator>
  <cp:lastModifiedBy>Mike Wolford</cp:lastModifiedBy>
  <cp:revision>1</cp:revision>
  <dcterms:created xsi:type="dcterms:W3CDTF">2015-10-20T19:38:11Z</dcterms:created>
  <dcterms:modified xsi:type="dcterms:W3CDTF">2015-10-20T19:38:40Z</dcterms:modified>
</cp:coreProperties>
</file>