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1"/>
  </p:notesMasterIdLst>
  <p:sldIdLst>
    <p:sldId id="256" r:id="rId2"/>
    <p:sldId id="257" r:id="rId3"/>
    <p:sldId id="259" r:id="rId4"/>
    <p:sldId id="260" r:id="rId5"/>
    <p:sldId id="261" r:id="rId6"/>
    <p:sldId id="263" r:id="rId7"/>
    <p:sldId id="262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5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5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C5EEBF-4E51-43CF-BBDD-E9ED395A10A3}" type="datetimeFigureOut">
              <a:rPr lang="en-US" smtClean="0"/>
              <a:pPr/>
              <a:t>12/10/2008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508BB1-0A67-4B8D-BC4A-C82FA1F5773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09AC857-DF33-457C-8FC9-D957A0086235}" type="slidenum">
              <a:rPr lang="en-US"/>
              <a:pPr/>
              <a:t>6</a:t>
            </a:fld>
            <a:endParaRPr lang="en-US"/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12/10/2008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12/10/2008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12/10/2008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12/10/2008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12/10/2008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12/10/2008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12/10/2008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12/10/2008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12/10/2008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12/10/2008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12/10/2008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12/10/2008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\\ALBHS\APPS\USERS\WOLFORDM\Lessons\WH%20ch.%2013%20(Renaissance%20and%20Reformation)\ch.%2013%20powerpoint%20audio.mp3" TargetMode="Externa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\\ALBHS\APPS\USERS\WOLFORDM\Lessons\WH%20ch.%2013%20(Renaissance%20and%20Reformation)\ch.%2013%20powerpoint%20audio.mp3" TargetMode="External"/><Relationship Id="rId5" Type="http://schemas.openxmlformats.org/officeDocument/2006/relationships/image" Target="../media/image37.png"/><Relationship Id="rId4" Type="http://schemas.openxmlformats.org/officeDocument/2006/relationships/image" Target="../media/image3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\\ALBHS\APPS\USERS\WOLFORDM\Lessons\WH%20ch.%2013%20(Renaissance%20and%20Reformation)\Renaissance%20video%20(4.30).wmv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\\ALBHS\APPS\USERS\WOLFORDM\Lessons\WH%20ch.%2013%20(Renaissance%20and%20Reformation)\ch.%2013%20powerpoint%20audio.mp3" TargetMode="External"/><Relationship Id="rId4" Type="http://schemas.openxmlformats.org/officeDocument/2006/relationships/image" Target="../media/image4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gif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\\ALBHS\APPS\USERS\WOLFORDM\Lessons\WH%20ch.%2013%20(Renaissance%20and%20Reformation)\ch.%2013%20powerpoint%20audio.mp3" TargetMode="Externa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7" Type="http://schemas.openxmlformats.org/officeDocument/2006/relationships/image" Target="../media/image18.png"/><Relationship Id="rId2" Type="http://schemas.openxmlformats.org/officeDocument/2006/relationships/slideLayout" Target="../slideLayouts/slideLayout5.xml"/><Relationship Id="rId1" Type="http://schemas.openxmlformats.org/officeDocument/2006/relationships/audio" Target="../media/audio1.wav"/><Relationship Id="rId6" Type="http://schemas.openxmlformats.org/officeDocument/2006/relationships/image" Target="../media/image17.gif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3.wmf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\\ALBHS\APPS\USERS\WOLFORDM\Lessons\WH%20ch.%2013%20(Renaissance%20and%20Reformation)\ch.%2013%20powerpoint%20audio.mp3" TargetMode="External"/><Relationship Id="rId6" Type="http://schemas.openxmlformats.org/officeDocument/2006/relationships/image" Target="../media/image27.png"/><Relationship Id="rId5" Type="http://schemas.openxmlformats.org/officeDocument/2006/relationships/image" Target="../media/image26.wmf"/><Relationship Id="rId4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image" Target="../media/image28.wmf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1.wmf"/><Relationship Id="rId4" Type="http://schemas.openxmlformats.org/officeDocument/2006/relationships/image" Target="../media/image30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renaissanc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3886200"/>
            <a:ext cx="3352801" cy="2971801"/>
          </a:xfrm>
          <a:prstGeom prst="rect">
            <a:avLst/>
          </a:prstGeom>
        </p:spPr>
      </p:pic>
      <p:pic>
        <p:nvPicPr>
          <p:cNvPr id="5" name="Picture 4" descr="michelangelo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2800" y="-43179"/>
            <a:ext cx="5791200" cy="6901180"/>
          </a:xfrm>
          <a:prstGeom prst="rect">
            <a:avLst/>
          </a:prstGeom>
        </p:spPr>
      </p:pic>
      <p:pic>
        <p:nvPicPr>
          <p:cNvPr id="4" name="Picture 3" descr="luther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-1"/>
            <a:ext cx="3352800" cy="399010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62200" y="4267200"/>
            <a:ext cx="6480048" cy="2301240"/>
          </a:xfrm>
        </p:spPr>
        <p:txBody>
          <a:bodyPr/>
          <a:lstStyle/>
          <a:p>
            <a:r>
              <a:rPr smtClean="0"/>
              <a:t>The Renaissance and Reformation 1300-1650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0"/>
            <a:ext cx="5434350" cy="630412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Chapter 13    </a:t>
            </a:r>
            <a:r>
              <a:rPr lang="en-US" sz="4000" dirty="0" smtClean="0">
                <a:solidFill>
                  <a:srgbClr val="FFC000"/>
                </a:solidFill>
              </a:rPr>
              <a:t>Page 408</a:t>
            </a:r>
            <a:endParaRPr lang="en-US" sz="4000" dirty="0">
              <a:solidFill>
                <a:srgbClr val="FFC000"/>
              </a:solidFill>
            </a:endParaRPr>
          </a:p>
        </p:txBody>
      </p:sp>
      <p:pic>
        <p:nvPicPr>
          <p:cNvPr id="7" name="ch. 13 powerpoint audio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3505200" y="6553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2893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3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95 thes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257800" cy="687988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0" y="1295400"/>
            <a:ext cx="3581400" cy="1100472"/>
          </a:xfrm>
        </p:spPr>
        <p:txBody>
          <a:bodyPr>
            <a:normAutofit fontScale="90000"/>
          </a:bodyPr>
          <a:lstStyle/>
          <a:p>
            <a:r>
              <a:rPr lang="en-US" sz="2700" b="0" u="sng" dirty="0" smtClean="0">
                <a:solidFill>
                  <a:srgbClr val="FFFF00"/>
                </a:solidFill>
              </a:rPr>
              <a:t>95 theses</a:t>
            </a:r>
            <a:r>
              <a:rPr lang="en-US" sz="2700" b="0" dirty="0" smtClean="0">
                <a:solidFill>
                  <a:srgbClr val="FFFF00"/>
                </a:solidFill>
              </a:rPr>
              <a:t> </a:t>
            </a:r>
            <a:r>
              <a:rPr lang="en-US" sz="2700" b="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– list of problems with the church and its leaders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3733800" cy="1309576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7030A0"/>
                </a:solidFill>
              </a:rPr>
              <a:t>Reformation begins when </a:t>
            </a:r>
            <a:r>
              <a:rPr lang="en-US" sz="2400" u="sng" dirty="0" smtClean="0">
                <a:solidFill>
                  <a:srgbClr val="FF0000"/>
                </a:solidFill>
              </a:rPr>
              <a:t>Martin Luther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smtClean="0">
                <a:solidFill>
                  <a:srgbClr val="7030A0"/>
                </a:solidFill>
              </a:rPr>
              <a:t>writes the: 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209800" y="2743200"/>
            <a:ext cx="6934200" cy="37338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B0F0"/>
                </a:solidFill>
              </a:rPr>
              <a:t>posts the list on door to a church for everyone to read</a:t>
            </a:r>
          </a:p>
          <a:p>
            <a:r>
              <a:rPr lang="en-US" dirty="0" smtClean="0">
                <a:solidFill>
                  <a:srgbClr val="00B0F0"/>
                </a:solidFill>
              </a:rPr>
              <a:t>ideas spread all over Europe</a:t>
            </a:r>
          </a:p>
          <a:p>
            <a:r>
              <a:rPr lang="en-US" dirty="0" smtClean="0">
                <a:solidFill>
                  <a:srgbClr val="00B0F0"/>
                </a:solidFill>
              </a:rPr>
              <a:t>pope is outraged and excommunicates Luther and states that nobody can give him food or shelter and all of his writings must be burned </a:t>
            </a:r>
            <a:r>
              <a:rPr lang="en-US" dirty="0" smtClean="0">
                <a:solidFill>
                  <a:srgbClr val="FFFF00"/>
                </a:solidFill>
              </a:rPr>
              <a:t>(Edict of Worms)</a:t>
            </a:r>
          </a:p>
          <a:p>
            <a:endParaRPr lang="en-US" dirty="0"/>
          </a:p>
        </p:txBody>
      </p:sp>
      <p:pic>
        <p:nvPicPr>
          <p:cNvPr id="7" name="Picture 6" descr="95 theses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7800" y="0"/>
            <a:ext cx="914400" cy="12982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543800" cy="1325562"/>
          </a:xfrm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Many people agree with Luther and they start their own religion </a:t>
            </a:r>
            <a:r>
              <a:rPr lang="en-US" sz="3600" dirty="0" smtClean="0">
                <a:solidFill>
                  <a:srgbClr val="FF0000"/>
                </a:solidFill>
              </a:rPr>
              <a:t>(Lutherans)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05000"/>
            <a:ext cx="3505200" cy="4221163"/>
          </a:xfrm>
        </p:spPr>
        <p:txBody>
          <a:bodyPr>
            <a:normAutofit fontScale="92500" lnSpcReduction="10000"/>
          </a:bodyPr>
          <a:lstStyle/>
          <a:p>
            <a:r>
              <a:rPr lang="en-US" smtClean="0">
                <a:solidFill>
                  <a:srgbClr val="FFC000"/>
                </a:solidFill>
              </a:rPr>
              <a:t>this </a:t>
            </a:r>
            <a:r>
              <a:rPr lang="en-US" dirty="0" smtClean="0">
                <a:solidFill>
                  <a:srgbClr val="FFC000"/>
                </a:solidFill>
              </a:rPr>
              <a:t>was a group of </a:t>
            </a:r>
            <a:r>
              <a:rPr lang="en-US" u="sng" dirty="0" smtClean="0">
                <a:solidFill>
                  <a:srgbClr val="FF0000"/>
                </a:solidFill>
              </a:rPr>
              <a:t>Protestants</a:t>
            </a:r>
            <a:r>
              <a:rPr lang="en-US" dirty="0" smtClean="0">
                <a:solidFill>
                  <a:srgbClr val="FFC000"/>
                </a:solidFill>
              </a:rPr>
              <a:t> – Christians that were not Catholic (protested against the Catholic church)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5800" y="1905000"/>
            <a:ext cx="3429000" cy="42211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rgbClr val="FFC000"/>
                </a:solidFill>
              </a:rPr>
              <a:t>many disagreements and revolts occur over religion, finally settled by the </a:t>
            </a:r>
          </a:p>
          <a:p>
            <a:r>
              <a:rPr lang="en-US" u="sng" dirty="0" smtClean="0">
                <a:solidFill>
                  <a:srgbClr val="FF0000"/>
                </a:solidFill>
              </a:rPr>
              <a:t>Peace of Augsburg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C000"/>
                </a:solidFill>
              </a:rPr>
              <a:t>– stated that the leader of each territory could decide if they would be Catholic or Protestant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0" y="228600"/>
            <a:ext cx="3429000" cy="1524000"/>
          </a:xfrm>
        </p:spPr>
        <p:txBody>
          <a:bodyPr>
            <a:normAutofit/>
          </a:bodyPr>
          <a:lstStyle/>
          <a:p>
            <a:r>
              <a:rPr lang="en-US" sz="2800" b="0" dirty="0" smtClean="0"/>
              <a:t>many other protestant groups also gain power including:</a:t>
            </a:r>
            <a:endParaRPr lang="en-US" sz="2800" b="0" dirty="0"/>
          </a:p>
        </p:txBody>
      </p:sp>
      <p:pic>
        <p:nvPicPr>
          <p:cNvPr id="5" name="Picture Placeholder 4" descr="Calvin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9574" b="9574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57800" y="1905000"/>
            <a:ext cx="3581400" cy="4572000"/>
          </a:xfrm>
        </p:spPr>
        <p:txBody>
          <a:bodyPr>
            <a:normAutofit/>
          </a:bodyPr>
          <a:lstStyle/>
          <a:p>
            <a:r>
              <a:rPr lang="en-US" sz="2400" u="sng" dirty="0" smtClean="0">
                <a:solidFill>
                  <a:srgbClr val="FF0000"/>
                </a:solidFill>
              </a:rPr>
              <a:t>Calvinists</a:t>
            </a:r>
            <a:r>
              <a:rPr lang="en-US" sz="24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 – led by </a:t>
            </a:r>
            <a:r>
              <a:rPr lang="en-US" sz="2400" u="sng" dirty="0" smtClean="0">
                <a:solidFill>
                  <a:srgbClr val="FF0000"/>
                </a:solidFill>
              </a:rPr>
              <a:t>John Calvin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in Switzerland</a:t>
            </a:r>
          </a:p>
          <a:p>
            <a:r>
              <a:rPr lang="en-US" sz="24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-said that humans were sinful by nature</a:t>
            </a:r>
          </a:p>
          <a:p>
            <a:r>
              <a:rPr lang="en-US" sz="24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-</a:t>
            </a:r>
            <a:r>
              <a:rPr lang="en-US" sz="2400" u="sng" dirty="0" smtClean="0">
                <a:solidFill>
                  <a:srgbClr val="FF0000"/>
                </a:solidFill>
              </a:rPr>
              <a:t>predestination</a:t>
            </a:r>
            <a:r>
              <a:rPr lang="en-US" sz="24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 – determined whether you will go to heaven when you were born</a:t>
            </a:r>
          </a:p>
          <a:p>
            <a:r>
              <a:rPr lang="en-US" sz="24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-used a </a:t>
            </a:r>
            <a:r>
              <a:rPr lang="en-US" sz="2400" u="sng" dirty="0" smtClean="0">
                <a:solidFill>
                  <a:srgbClr val="FF0000"/>
                </a:solidFill>
              </a:rPr>
              <a:t>theocracy</a:t>
            </a:r>
            <a:r>
              <a:rPr lang="en-US" sz="24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 – government ruled by religious officials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5029200"/>
            <a:ext cx="4318312" cy="1539240"/>
          </a:xfrm>
        </p:spPr>
        <p:txBody>
          <a:bodyPr/>
          <a:lstStyle/>
          <a:p>
            <a:pPr algn="ctr"/>
            <a:r>
              <a:rPr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Spread</a:t>
            </a:r>
            <a:r>
              <a:rPr smtClean="0"/>
              <a:t> of the Reformation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62200" y="304800"/>
            <a:ext cx="6480048" cy="1011412"/>
          </a:xfrm>
        </p:spPr>
        <p:txBody>
          <a:bodyPr>
            <a:normAutofit/>
          </a:bodyPr>
          <a:lstStyle/>
          <a:p>
            <a:r>
              <a:rPr lang="en-US" sz="54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itchFamily="34" charset="0"/>
              </a:rPr>
              <a:t>Section 4  Pg. 428</a:t>
            </a:r>
            <a:endParaRPr lang="en-US" sz="5400" b="1" dirty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Book" pitchFamily="34" charset="0"/>
            </a:endParaRPr>
          </a:p>
        </p:txBody>
      </p:sp>
      <p:pic>
        <p:nvPicPr>
          <p:cNvPr id="4" name="Picture 4" descr="map-spread of Lutheranism"/>
          <p:cNvPicPr>
            <a:picLocks noChangeAspect="1" noChangeArrowheads="1"/>
          </p:cNvPicPr>
          <p:nvPr/>
        </p:nvPicPr>
        <p:blipFill>
          <a:blip r:embed="rId3">
            <a:lum bright="-6000" contrast="6000"/>
          </a:blip>
          <a:srcRect r="2817" b="21509"/>
          <a:stretch>
            <a:fillRect/>
          </a:stretch>
        </p:blipFill>
        <p:spPr bwMode="auto">
          <a:xfrm>
            <a:off x="0" y="1295400"/>
            <a:ext cx="5029200" cy="378965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6" name="Picture 5" descr="Dutch executions of Anabaptists-Mennonite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05399" y="3505200"/>
            <a:ext cx="3822251" cy="29718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7" name="ch. 13 powerpoint audio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6934200" y="2133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4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4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4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4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2893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enrywiv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9497" y="4419600"/>
            <a:ext cx="2044504" cy="2438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Other Protestant Groups</a:t>
            </a:r>
            <a:endParaRPr lang="en-US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3657600" cy="1600200"/>
          </a:xfrm>
        </p:spPr>
        <p:txBody>
          <a:bodyPr>
            <a:normAutofit fontScale="77500" lnSpcReduction="20000"/>
          </a:bodyPr>
          <a:lstStyle/>
          <a:p>
            <a:r>
              <a:rPr lang="en-US" sz="3100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Anabaptists</a:t>
            </a:r>
            <a:r>
              <a:rPr lang="en-US" sz="3100" dirty="0" smtClean="0">
                <a:solidFill>
                  <a:srgbClr val="00B0F0"/>
                </a:solidFill>
              </a:rPr>
              <a:t> – believed in baptism only for people who accepted Christianity, no babies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62400" y="1600200"/>
            <a:ext cx="3657600" cy="4525963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England’s Reformation</a:t>
            </a:r>
          </a:p>
          <a:p>
            <a:r>
              <a:rPr lang="en-US" dirty="0" smtClean="0">
                <a:solidFill>
                  <a:srgbClr val="00B0F0"/>
                </a:solidFill>
              </a:rPr>
              <a:t>King Henry VIII needed a son to be the next king but his wife was getting too old to have more children</a:t>
            </a:r>
          </a:p>
          <a:p>
            <a:r>
              <a:rPr lang="en-US" dirty="0" smtClean="0">
                <a:solidFill>
                  <a:srgbClr val="00B0F0"/>
                </a:solidFill>
              </a:rPr>
              <a:t>wanted a divorce so he could remarry</a:t>
            </a:r>
          </a:p>
          <a:p>
            <a:r>
              <a:rPr lang="en-US" dirty="0" smtClean="0">
                <a:solidFill>
                  <a:srgbClr val="00B0F0"/>
                </a:solidFill>
              </a:rPr>
              <a:t>divorce was against the cannon law of Catholicism</a:t>
            </a:r>
          </a:p>
          <a:p>
            <a:r>
              <a:rPr lang="en-US" dirty="0" smtClean="0">
                <a:solidFill>
                  <a:srgbClr val="00B0F0"/>
                </a:solidFill>
              </a:rPr>
              <a:t>Henry takes over and starts a new religion in England called </a:t>
            </a:r>
            <a:r>
              <a:rPr lang="en-US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Anglican</a:t>
            </a:r>
            <a:endParaRPr lang="en-US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dirty="0" smtClean="0">
                <a:solidFill>
                  <a:srgbClr val="00B0F0"/>
                </a:solidFill>
              </a:rPr>
              <a:t>divorce was now okay, he remarries several times and finally gets a son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5" name="Picture 4" descr="anabaptist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3276600"/>
            <a:ext cx="2743200" cy="3241964"/>
          </a:xfrm>
          <a:prstGeom prst="rect">
            <a:avLst/>
          </a:prstGeom>
        </p:spPr>
      </p:pic>
      <p:pic>
        <p:nvPicPr>
          <p:cNvPr id="7" name="Picture 6" descr="henryviii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37060" y="0"/>
            <a:ext cx="1606939" cy="2362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Catholic Reformation (Counter-Reformation) </a:t>
            </a:r>
            <a:endParaRPr lang="en-US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3657600" cy="3429000"/>
          </a:xfrm>
        </p:spPr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church officials try to clean up their act and prevent people from leaving</a:t>
            </a:r>
          </a:p>
          <a:p>
            <a:r>
              <a:rPr lang="en-US" dirty="0" smtClean="0">
                <a:solidFill>
                  <a:srgbClr val="FFC000"/>
                </a:solidFill>
              </a:rPr>
              <a:t>no more indulgences or inappropriate behavior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non Christians (Jews, Muslims) continued to be persecuted </a:t>
            </a:r>
          </a:p>
          <a:p>
            <a:r>
              <a:rPr lang="en-US" dirty="0" smtClean="0">
                <a:solidFill>
                  <a:srgbClr val="FFC000"/>
                </a:solidFill>
              </a:rPr>
              <a:t>placed in </a:t>
            </a:r>
            <a:r>
              <a:rPr lang="en-US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ghettos</a:t>
            </a:r>
            <a:r>
              <a:rPr lang="en-US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smtClean="0">
                <a:solidFill>
                  <a:srgbClr val="FFC000"/>
                </a:solidFill>
              </a:rPr>
              <a:t>– separate living spaces	</a:t>
            </a:r>
          </a:p>
          <a:p>
            <a:r>
              <a:rPr lang="en-US" dirty="0" smtClean="0">
                <a:solidFill>
                  <a:srgbClr val="FFC000"/>
                </a:solidFill>
              </a:rPr>
              <a:t>some people accused of being witches</a:t>
            </a:r>
          </a:p>
          <a:p>
            <a:endParaRPr lang="en-US" dirty="0"/>
          </a:p>
        </p:txBody>
      </p:sp>
      <p:pic>
        <p:nvPicPr>
          <p:cNvPr id="5" name="Picture 4" descr="indulgenc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5013434"/>
            <a:ext cx="2667000" cy="1793328"/>
          </a:xfrm>
          <a:prstGeom prst="rect">
            <a:avLst/>
          </a:prstGeom>
        </p:spPr>
      </p:pic>
      <p:pic>
        <p:nvPicPr>
          <p:cNvPr id="6" name="Picture 5" descr="jewsburne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2200" y="5410200"/>
            <a:ext cx="2209800" cy="1371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naissance video (4.30)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04800" y="228600"/>
            <a:ext cx="8534400" cy="6400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video>
              <p:cMediaNode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7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cientist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0972"/>
            <a:ext cx="8229600" cy="684702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5400" y="4495800"/>
            <a:ext cx="5638800" cy="2057400"/>
          </a:xfrm>
        </p:spPr>
        <p:txBody>
          <a:bodyPr>
            <a:noAutofit/>
          </a:bodyPr>
          <a:lstStyle/>
          <a:p>
            <a:r>
              <a:rPr sz="6000" smtClean="0"/>
              <a:t>The Scientific Revolution</a:t>
            </a:r>
            <a:endParaRPr lang="en-US" sz="6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457200"/>
            <a:ext cx="7543800" cy="990600"/>
          </a:xfrm>
        </p:spPr>
        <p:txBody>
          <a:bodyPr>
            <a:noAutofit/>
          </a:bodyPr>
          <a:lstStyle/>
          <a:p>
            <a:pPr algn="l"/>
            <a:r>
              <a:rPr lang="en-US" sz="6000" b="1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itchFamily="34" charset="0"/>
              </a:rPr>
              <a:t>Section 5   Page   434</a:t>
            </a:r>
            <a:endParaRPr lang="en-US" sz="6000" b="1" dirty="0">
              <a:solidFill>
                <a:schemeClr val="accent1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Book" pitchFamily="34" charset="0"/>
            </a:endParaRPr>
          </a:p>
        </p:txBody>
      </p:sp>
      <p:pic>
        <p:nvPicPr>
          <p:cNvPr id="9" name="ch. 13 powerpoint audio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7696200" y="54864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93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Scientific Revolution</a:t>
            </a:r>
            <a:endParaRPr lang="en-US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>
                <a:solidFill>
                  <a:srgbClr val="FFC000"/>
                </a:solidFill>
              </a:rPr>
              <a:t>new way of thinking about the earth and universe</a:t>
            </a:r>
          </a:p>
          <a:p>
            <a:r>
              <a:rPr lang="en-US" dirty="0" smtClean="0">
                <a:solidFill>
                  <a:srgbClr val="FFC000"/>
                </a:solidFill>
              </a:rPr>
              <a:t>world can be understood using science/math and can be controlled by people</a:t>
            </a:r>
          </a:p>
          <a:p>
            <a:r>
              <a:rPr lang="en-US" u="sng" dirty="0" err="1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Nicolaus</a:t>
            </a:r>
            <a:r>
              <a:rPr lang="en-US" u="sng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Copernicus</a:t>
            </a:r>
            <a:r>
              <a:rPr lang="en-US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smtClean="0">
                <a:solidFill>
                  <a:srgbClr val="FFC000"/>
                </a:solidFill>
              </a:rPr>
              <a:t>– </a:t>
            </a:r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heliocentric theory</a:t>
            </a:r>
            <a:r>
              <a:rPr lang="en-US" dirty="0" smtClean="0">
                <a:solidFill>
                  <a:srgbClr val="FFC000"/>
                </a:solidFill>
              </a:rPr>
              <a:t>, sun in the center of the universe</a:t>
            </a:r>
          </a:p>
          <a:p>
            <a:r>
              <a:rPr lang="en-US" dirty="0" smtClean="0">
                <a:solidFill>
                  <a:srgbClr val="FFC000"/>
                </a:solidFill>
              </a:rPr>
              <a:t>he and other scientists such as </a:t>
            </a:r>
            <a:r>
              <a:rPr lang="en-US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Galileo</a:t>
            </a:r>
            <a:r>
              <a:rPr lang="en-US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smtClean="0">
                <a:solidFill>
                  <a:srgbClr val="FFC000"/>
                </a:solidFill>
              </a:rPr>
              <a:t>studied planets and their properties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1"/>
            <a:ext cx="3657600" cy="19812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>
                <a:solidFill>
                  <a:srgbClr val="FFC000"/>
                </a:solidFill>
              </a:rPr>
              <a:t>ideas were not popular or accepted easily</a:t>
            </a:r>
          </a:p>
          <a:p>
            <a:r>
              <a:rPr lang="en-US" dirty="0" smtClean="0">
                <a:solidFill>
                  <a:srgbClr val="FFC000"/>
                </a:solidFill>
              </a:rPr>
              <a:t>they went against church teachings, scientists risked </a:t>
            </a:r>
            <a:r>
              <a:rPr lang="en-US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heresy</a:t>
            </a:r>
            <a:r>
              <a:rPr lang="en-US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smtClean="0">
                <a:solidFill>
                  <a:srgbClr val="FFC000"/>
                </a:solidFill>
              </a:rPr>
              <a:t>with new ideas</a:t>
            </a:r>
          </a:p>
          <a:p>
            <a:endParaRPr lang="en-US" dirty="0"/>
          </a:p>
        </p:txBody>
      </p:sp>
      <p:pic>
        <p:nvPicPr>
          <p:cNvPr id="5" name="Picture 4" descr="telescop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8600" y="3505200"/>
            <a:ext cx="2497123" cy="2895600"/>
          </a:xfrm>
          <a:prstGeom prst="rect">
            <a:avLst/>
          </a:prstGeom>
        </p:spPr>
      </p:pic>
      <p:pic>
        <p:nvPicPr>
          <p:cNvPr id="6" name="Picture 5" descr="planet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5600" y="3352800"/>
            <a:ext cx="2133600" cy="307635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62600" y="228600"/>
            <a:ext cx="3053868" cy="1253808"/>
          </a:xfrm>
        </p:spPr>
        <p:txBody>
          <a:bodyPr>
            <a:noAutofit/>
          </a:bodyPr>
          <a:lstStyle/>
          <a:p>
            <a:r>
              <a:rPr lang="en-US" sz="2800" b="0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Scientific Method </a:t>
            </a:r>
            <a:r>
              <a:rPr lang="en-US" sz="2800" b="0" dirty="0" smtClean="0"/>
              <a:t>was revisited (pg. 436)</a:t>
            </a:r>
            <a:endParaRPr lang="en-US" sz="2800" b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1752600"/>
            <a:ext cx="3053866" cy="3909647"/>
          </a:xfrm>
        </p:spPr>
        <p:txBody>
          <a:bodyPr>
            <a:normAutofit fontScale="85000" lnSpcReduction="10000"/>
          </a:bodyPr>
          <a:lstStyle/>
          <a:p>
            <a:r>
              <a:rPr lang="en-US" sz="2800" dirty="0" smtClean="0">
                <a:solidFill>
                  <a:srgbClr val="FFC000"/>
                </a:solidFill>
              </a:rPr>
              <a:t>-experiments and observation needed to gain knowledge</a:t>
            </a:r>
          </a:p>
          <a:p>
            <a:r>
              <a:rPr lang="en-US" sz="2800" dirty="0" smtClean="0">
                <a:solidFill>
                  <a:srgbClr val="FFC000"/>
                </a:solidFill>
              </a:rPr>
              <a:t>-doubt everything unless you discover it for yourself</a:t>
            </a:r>
          </a:p>
          <a:p>
            <a:r>
              <a:rPr lang="en-US" sz="2800" dirty="0" smtClean="0">
                <a:solidFill>
                  <a:srgbClr val="FFC000"/>
                </a:solidFill>
              </a:rPr>
              <a:t>-new discoveries about the human body (anatomy), chemistry and laws of motion and gravity</a:t>
            </a:r>
          </a:p>
          <a:p>
            <a:endParaRPr lang="en-US" sz="2800" dirty="0">
              <a:solidFill>
                <a:srgbClr val="92D050"/>
              </a:solidFill>
            </a:endParaRPr>
          </a:p>
        </p:txBody>
      </p:sp>
      <p:pic>
        <p:nvPicPr>
          <p:cNvPr id="11" name="Picture 10" descr="scienc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0330" y="3657600"/>
            <a:ext cx="2459731" cy="2895600"/>
          </a:xfrm>
          <a:prstGeom prst="rect">
            <a:avLst/>
          </a:prstGeom>
        </p:spPr>
      </p:pic>
      <p:pic>
        <p:nvPicPr>
          <p:cNvPr id="12" name="Picture 11" descr="601newton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304800"/>
            <a:ext cx="2590800" cy="44339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 descr="florence"/>
          <p:cNvPicPr>
            <a:picLocks noChangeAspect="1" noChangeArrowheads="1"/>
          </p:cNvPicPr>
          <p:nvPr/>
        </p:nvPicPr>
        <p:blipFill>
          <a:blip r:embed="rId2">
            <a:lum contrast="6000"/>
          </a:blip>
          <a:srcRect b="1443"/>
          <a:stretch>
            <a:fillRect/>
          </a:stretch>
        </p:blipFill>
        <p:spPr bwMode="auto">
          <a:xfrm>
            <a:off x="4267200" y="3537626"/>
            <a:ext cx="4876800" cy="3320374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352800" cy="1143000"/>
          </a:xfrm>
        </p:spPr>
        <p:txBody>
          <a:bodyPr/>
          <a:lstStyle/>
          <a:p>
            <a:r>
              <a:rPr lang="en-US" dirty="0" smtClean="0">
                <a:solidFill>
                  <a:srgbClr val="00B0F0"/>
                </a:solidFill>
              </a:rPr>
              <a:t>Renaissance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>
                <a:solidFill>
                  <a:schemeClr val="accent5"/>
                </a:solidFill>
              </a:rPr>
              <a:t>rebirth of art and learning between 1300-1600 in Europe</a:t>
            </a:r>
          </a:p>
          <a:p>
            <a:r>
              <a:rPr lang="en-US" dirty="0" smtClean="0">
                <a:solidFill>
                  <a:schemeClr val="accent5"/>
                </a:solidFill>
              </a:rPr>
              <a:t>emphasis on individual achievement</a:t>
            </a:r>
          </a:p>
          <a:p>
            <a:r>
              <a:rPr lang="en-US" dirty="0" smtClean="0">
                <a:solidFill>
                  <a:schemeClr val="accent5"/>
                </a:solidFill>
              </a:rPr>
              <a:t>stressed education</a:t>
            </a:r>
          </a:p>
          <a:p>
            <a:r>
              <a:rPr lang="en-US" dirty="0" smtClean="0">
                <a:solidFill>
                  <a:schemeClr val="accent5"/>
                </a:solidFill>
              </a:rPr>
              <a:t>return to learning of ancient Greece and Rome (study by </a:t>
            </a:r>
            <a:r>
              <a:rPr lang="en-US" u="sng" dirty="0" smtClean="0">
                <a:solidFill>
                  <a:srgbClr val="FFFF00"/>
                </a:solidFill>
              </a:rPr>
              <a:t>humanists</a:t>
            </a:r>
            <a:r>
              <a:rPr lang="en-US" dirty="0" smtClean="0">
                <a:solidFill>
                  <a:schemeClr val="accent5"/>
                </a:solidFill>
              </a:rPr>
              <a:t>)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1"/>
            <a:ext cx="3657600" cy="4495800"/>
          </a:xfrm>
        </p:spPr>
        <p:txBody>
          <a:bodyPr>
            <a:normAutofit fontScale="92500"/>
          </a:bodyPr>
          <a:lstStyle/>
          <a:p>
            <a:r>
              <a:rPr lang="en-US" dirty="0" smtClean="0">
                <a:solidFill>
                  <a:schemeClr val="accent5"/>
                </a:solidFill>
              </a:rPr>
              <a:t>begins with wealthy merchants in Italy (center of trade)</a:t>
            </a:r>
          </a:p>
          <a:p>
            <a:r>
              <a:rPr lang="en-US" dirty="0" smtClean="0">
                <a:solidFill>
                  <a:schemeClr val="accent5"/>
                </a:solidFill>
              </a:rPr>
              <a:t>became </a:t>
            </a:r>
            <a:r>
              <a:rPr lang="en-US" u="sng" dirty="0" smtClean="0">
                <a:solidFill>
                  <a:srgbClr val="FFFF00"/>
                </a:solidFill>
              </a:rPr>
              <a:t>patrons</a:t>
            </a:r>
            <a:r>
              <a:rPr lang="en-US" dirty="0" smtClean="0">
                <a:solidFill>
                  <a:schemeClr val="accent5"/>
                </a:solidFill>
              </a:rPr>
              <a:t> – financial supporters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everyone expected to create art</a:t>
            </a:r>
          </a:p>
          <a:p>
            <a:endParaRPr lang="en-US" dirty="0"/>
          </a:p>
        </p:txBody>
      </p:sp>
      <p:pic>
        <p:nvPicPr>
          <p:cNvPr id="9" name="Picture 8" descr="Panthon Dome Interior"/>
          <p:cNvPicPr>
            <a:picLocks noChangeAspect="1" noChangeArrowheads="1"/>
          </p:cNvPicPr>
          <p:nvPr/>
        </p:nvPicPr>
        <p:blipFill>
          <a:blip r:embed="rId3">
            <a:lum contrast="6000"/>
          </a:blip>
          <a:srcRect/>
          <a:stretch>
            <a:fillRect/>
          </a:stretch>
        </p:blipFill>
        <p:spPr bwMode="auto">
          <a:xfrm>
            <a:off x="7526660" y="0"/>
            <a:ext cx="1617340" cy="2581275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  <p:pic>
        <p:nvPicPr>
          <p:cNvPr id="10" name="Picture 5" descr="Michelangelo-David-1501-04-detailed head"/>
          <p:cNvPicPr>
            <a:picLocks noChangeAspect="1" noChangeArrowheads="1"/>
          </p:cNvPicPr>
          <p:nvPr/>
        </p:nvPicPr>
        <p:blipFill>
          <a:blip r:embed="rId4" cstate="print">
            <a:lum contrast="6000"/>
          </a:blip>
          <a:srcRect/>
          <a:stretch>
            <a:fillRect/>
          </a:stretch>
        </p:blipFill>
        <p:spPr bwMode="auto">
          <a:xfrm>
            <a:off x="3886200" y="0"/>
            <a:ext cx="1371600" cy="163424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1" name="Picture 3" descr="a00005e4"/>
          <p:cNvPicPr>
            <a:picLocks noChangeAspect="1" noChangeArrowheads="1"/>
          </p:cNvPicPr>
          <p:nvPr/>
        </p:nvPicPr>
        <p:blipFill>
          <a:blip r:embed="rId5">
            <a:lum bright="6000" contrast="6000"/>
          </a:blip>
          <a:srcRect/>
          <a:stretch>
            <a:fillRect/>
          </a:stretch>
        </p:blipFill>
        <p:spPr bwMode="auto">
          <a:xfrm>
            <a:off x="5562600" y="0"/>
            <a:ext cx="1491427" cy="167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hsl">
                                      <p:cBhvr override="childStyle">
                                        <p:cTn id="6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>
                                      <p:cBhvr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9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Da Vinci-Self-Portrait-1512"/>
          <p:cNvPicPr>
            <a:picLocks noChangeAspect="1" noChangeArrowheads="1"/>
          </p:cNvPicPr>
          <p:nvPr/>
        </p:nvPicPr>
        <p:blipFill>
          <a:blip r:embed="rId2">
            <a:lum bright="-6000" contrast="6000"/>
          </a:blip>
          <a:srcRect/>
          <a:stretch>
            <a:fillRect/>
          </a:stretch>
        </p:blipFill>
        <p:spPr bwMode="auto">
          <a:xfrm>
            <a:off x="228600" y="259771"/>
            <a:ext cx="8686800" cy="6531429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  <p:sp>
        <p:nvSpPr>
          <p:cNvPr id="248834" name="Text Box 2"/>
          <p:cNvSpPr txBox="1">
            <a:spLocks noChangeArrowheads="1"/>
          </p:cNvSpPr>
          <p:nvPr/>
        </p:nvSpPr>
        <p:spPr bwMode="auto">
          <a:xfrm>
            <a:off x="152400" y="288925"/>
            <a:ext cx="8991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b="1" dirty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gency FB" pitchFamily="34" charset="0"/>
              </a:rPr>
              <a:t>The Renaissance “Man”</a:t>
            </a:r>
          </a:p>
        </p:txBody>
      </p:sp>
      <p:sp>
        <p:nvSpPr>
          <p:cNvPr id="248835" name="Rectangle 3"/>
          <p:cNvSpPr>
            <a:spLocks noChangeArrowheads="1"/>
          </p:cNvSpPr>
          <p:nvPr/>
        </p:nvSpPr>
        <p:spPr bwMode="auto">
          <a:xfrm>
            <a:off x="762000" y="1295400"/>
            <a:ext cx="79248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406400" indent="-406400">
              <a:spcBef>
                <a:spcPct val="20000"/>
              </a:spcBef>
              <a:buClr>
                <a:srgbClr val="CC3300"/>
              </a:buClr>
              <a:buFont typeface="PressWriter Symbols" pitchFamily="2" charset="2"/>
              <a:buChar char=""/>
            </a:pPr>
            <a:r>
              <a:rPr lang="en-US" sz="2800" dirty="0">
                <a:solidFill>
                  <a:schemeClr val="bg1">
                    <a:lumMod val="85000"/>
                    <a:lumOff val="15000"/>
                  </a:schemeClr>
                </a:solidFill>
                <a:latin typeface="Comic Sans MS" pitchFamily="66" charset="0"/>
              </a:rPr>
              <a:t>Broad knowledge about many things in different fields.</a:t>
            </a:r>
          </a:p>
          <a:p>
            <a:pPr marL="406400" indent="-406400">
              <a:spcBef>
                <a:spcPct val="20000"/>
              </a:spcBef>
              <a:buClr>
                <a:srgbClr val="CC3300"/>
              </a:buClr>
              <a:buFont typeface="PressWriter Symbols" pitchFamily="2" charset="2"/>
              <a:buChar char=""/>
            </a:pPr>
            <a:r>
              <a:rPr lang="en-US" sz="2800" dirty="0">
                <a:solidFill>
                  <a:schemeClr val="bg1">
                    <a:lumMod val="85000"/>
                    <a:lumOff val="15000"/>
                  </a:schemeClr>
                </a:solidFill>
                <a:latin typeface="Comic Sans MS" pitchFamily="66" charset="0"/>
              </a:rPr>
              <a:t>Deep knowledge/skill in one area.</a:t>
            </a:r>
          </a:p>
          <a:p>
            <a:pPr marL="406400" indent="-406400">
              <a:spcBef>
                <a:spcPct val="20000"/>
              </a:spcBef>
              <a:buClr>
                <a:srgbClr val="CC3300"/>
              </a:buClr>
              <a:buFont typeface="PressWriter Symbols" pitchFamily="2" charset="2"/>
              <a:buChar char=""/>
            </a:pPr>
            <a:r>
              <a:rPr lang="en-US" sz="2800" dirty="0">
                <a:solidFill>
                  <a:schemeClr val="bg1">
                    <a:lumMod val="85000"/>
                    <a:lumOff val="15000"/>
                  </a:schemeClr>
                </a:solidFill>
                <a:latin typeface="Comic Sans MS" pitchFamily="66" charset="0"/>
              </a:rPr>
              <a:t>Able to link information from different areas/disciplines and create new </a:t>
            </a:r>
            <a:r>
              <a:rPr lang="en-US" sz="28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Comic Sans MS" pitchFamily="66" charset="0"/>
              </a:rPr>
              <a:t>knowledge.</a:t>
            </a:r>
          </a:p>
          <a:p>
            <a:pPr marL="406400" indent="-406400">
              <a:spcBef>
                <a:spcPct val="20000"/>
              </a:spcBef>
              <a:buClr>
                <a:srgbClr val="CC3300"/>
              </a:buClr>
              <a:buFont typeface="PressWriter Symbols" pitchFamily="2" charset="2"/>
              <a:buChar char=""/>
            </a:pPr>
            <a:r>
              <a:rPr lang="en-US" sz="28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Comic Sans MS" pitchFamily="66" charset="0"/>
              </a:rPr>
              <a:t>The </a:t>
            </a:r>
            <a:r>
              <a:rPr lang="en-US" sz="2800" dirty="0">
                <a:solidFill>
                  <a:schemeClr val="bg1">
                    <a:lumMod val="85000"/>
                    <a:lumOff val="15000"/>
                  </a:schemeClr>
                </a:solidFill>
                <a:latin typeface="Comic Sans MS" pitchFamily="66" charset="0"/>
              </a:rPr>
              <a:t>Greek ideal of the “well-rounded man” was at the heart of Renaissance </a:t>
            </a:r>
            <a:r>
              <a:rPr lang="en-US" sz="28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Comic Sans MS" pitchFamily="66" charset="0"/>
              </a:rPr>
              <a:t>education.</a:t>
            </a:r>
          </a:p>
          <a:p>
            <a:pPr marL="406400" indent="-406400">
              <a:spcBef>
                <a:spcPct val="20000"/>
              </a:spcBef>
              <a:buClr>
                <a:srgbClr val="CC3300"/>
              </a:buClr>
              <a:buFont typeface="PressWriter Symbols" pitchFamily="2" charset="2"/>
              <a:buChar char=""/>
            </a:pPr>
            <a:r>
              <a:rPr lang="en-US" sz="28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Comic Sans MS" pitchFamily="66" charset="0"/>
              </a:rPr>
              <a:t>Art was more realistic (painting, sculpting, drawing, writing, acting, </a:t>
            </a:r>
          </a:p>
          <a:p>
            <a:r>
              <a:rPr lang="en-US" sz="28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Comic Sans MS" pitchFamily="66" charset="0"/>
              </a:rPr>
              <a:t>   architecture)</a:t>
            </a:r>
          </a:p>
          <a:p>
            <a:pPr marL="406400" indent="-406400">
              <a:spcBef>
                <a:spcPct val="20000"/>
              </a:spcBef>
              <a:buClr>
                <a:srgbClr val="CC3300"/>
              </a:buClr>
              <a:buFont typeface="PressWriter Symbols" pitchFamily="2" charset="2"/>
              <a:buChar char=""/>
            </a:pPr>
            <a:endParaRPr lang="en-US" sz="2800" b="1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488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62200" y="4267200"/>
            <a:ext cx="6480048" cy="2301240"/>
          </a:xfrm>
        </p:spPr>
        <p:txBody>
          <a:bodyPr>
            <a:normAutofit/>
          </a:bodyPr>
          <a:lstStyle/>
          <a:p>
            <a:r>
              <a:rPr sz="6600" smtClean="0"/>
              <a:t>The Northern Renaissance</a:t>
            </a:r>
            <a:endParaRPr lang="en-US" sz="6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04800"/>
            <a:ext cx="6172200" cy="859012"/>
          </a:xfrm>
        </p:spPr>
        <p:txBody>
          <a:bodyPr>
            <a:normAutofit/>
          </a:bodyPr>
          <a:lstStyle/>
          <a:p>
            <a:r>
              <a:rPr lang="en-US" sz="4800" b="1" dirty="0" smtClean="0">
                <a:solidFill>
                  <a:srgbClr val="00B0F0"/>
                </a:solidFill>
              </a:rPr>
              <a:t>Section 2  Page 418</a:t>
            </a:r>
            <a:endParaRPr lang="en-US" sz="4800" b="1" dirty="0">
              <a:solidFill>
                <a:srgbClr val="00B0F0"/>
              </a:solidFill>
            </a:endParaRPr>
          </a:p>
        </p:txBody>
      </p:sp>
      <p:pic>
        <p:nvPicPr>
          <p:cNvPr id="4" name="Picture 6" descr="Galerie of Chateau_Fontainebleau-Rosso Fiorentino &amp; Francesco Primaticcio-1528-37"/>
          <p:cNvPicPr>
            <a:picLocks noChangeAspect="1" noChangeArrowheads="1"/>
          </p:cNvPicPr>
          <p:nvPr/>
        </p:nvPicPr>
        <p:blipFill>
          <a:blip r:embed="rId3">
            <a:lum contrast="6000"/>
          </a:blip>
          <a:srcRect/>
          <a:stretch>
            <a:fillRect/>
          </a:stretch>
        </p:blipFill>
        <p:spPr bwMode="auto">
          <a:xfrm>
            <a:off x="5943601" y="1143000"/>
            <a:ext cx="2678230" cy="312420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  <p:pic>
        <p:nvPicPr>
          <p:cNvPr id="5" name="Picture 9" descr="Jean Clouet-Francis I-1530"/>
          <p:cNvPicPr>
            <a:picLocks noChangeAspect="1" noChangeArrowheads="1"/>
          </p:cNvPicPr>
          <p:nvPr/>
        </p:nvPicPr>
        <p:blipFill>
          <a:blip r:embed="rId4">
            <a:lum bright="6000"/>
          </a:blip>
          <a:srcRect/>
          <a:stretch>
            <a:fillRect/>
          </a:stretch>
        </p:blipFill>
        <p:spPr>
          <a:xfrm>
            <a:off x="2743200" y="1143000"/>
            <a:ext cx="2535237" cy="32315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6" name="Picture 9" descr="Jean Goujon-Nymph-1548-49"/>
          <p:cNvPicPr>
            <a:picLocks noChangeAspect="1" noChangeArrowheads="1"/>
          </p:cNvPicPr>
          <p:nvPr/>
        </p:nvPicPr>
        <p:blipFill>
          <a:blip r:embed="rId5">
            <a:lum contrast="6000"/>
          </a:blip>
          <a:srcRect/>
          <a:stretch>
            <a:fillRect/>
          </a:stretch>
        </p:blipFill>
        <p:spPr>
          <a:xfrm>
            <a:off x="228600" y="1143000"/>
            <a:ext cx="2243666" cy="4267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7" name="ch. 13 powerpoint audio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1219200" y="58674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93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4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24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4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4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7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3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Documents and Settings\kcs user\Local Settings\Temporary Internet Files\Content.IE5\M37NOBYK\MCj03316870000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10400" y="685800"/>
            <a:ext cx="1809184" cy="1530036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C000"/>
                </a:solidFill>
              </a:rPr>
              <a:t>Renaissance ideas spread to the north due to: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>
                <a:solidFill>
                  <a:srgbClr val="92D050"/>
                </a:solidFill>
              </a:rPr>
              <a:t>1. invention of the printing press by Johan Gutenberg</a:t>
            </a:r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92D050"/>
                </a:solidFill>
              </a:rPr>
              <a:t>2. wars in Italy</a:t>
            </a:r>
            <a:endParaRPr lang="en-US" dirty="0">
              <a:solidFill>
                <a:srgbClr val="92D05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cheaper and easier to make books</a:t>
            </a:r>
          </a:p>
          <a:p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printed in the </a:t>
            </a:r>
            <a:r>
              <a:rPr lang="en-US" u="sng" dirty="0" smtClean="0">
                <a:solidFill>
                  <a:srgbClr val="FFFF00"/>
                </a:solidFill>
              </a:rPr>
              <a:t>vernacular</a:t>
            </a:r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– common language, not Latin</a:t>
            </a:r>
          </a:p>
          <a:p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more knowledge available to all social classes</a:t>
            </a:r>
          </a:p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67200" y="1524000"/>
            <a:ext cx="4041775" cy="1683488"/>
          </a:xfrm>
        </p:spPr>
        <p:txBody>
          <a:bodyPr/>
          <a:lstStyle/>
          <a:p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artists wanted to get away from this and brought their artistic ideas with them</a:t>
            </a:r>
          </a:p>
          <a:p>
            <a:endParaRPr lang="en-US" dirty="0"/>
          </a:p>
        </p:txBody>
      </p:sp>
      <p:pic>
        <p:nvPicPr>
          <p:cNvPr id="7" name="Picture 5" descr="Hardwick Hall"/>
          <p:cNvPicPr>
            <a:picLocks noChangeAspect="1" noChangeArrowheads="1"/>
          </p:cNvPicPr>
          <p:nvPr/>
        </p:nvPicPr>
        <p:blipFill>
          <a:blip r:embed="rId4">
            <a:lum contrast="6000"/>
          </a:blip>
          <a:srcRect b="5362"/>
          <a:stretch>
            <a:fillRect/>
          </a:stretch>
        </p:blipFill>
        <p:spPr>
          <a:xfrm>
            <a:off x="3810000" y="3200400"/>
            <a:ext cx="2489200" cy="1447800"/>
          </a:xfrm>
          <a:prstGeom prst="rect">
            <a:avLst/>
          </a:prstGeom>
          <a:noFill/>
          <a:ln/>
        </p:spPr>
      </p:pic>
      <p:pic>
        <p:nvPicPr>
          <p:cNvPr id="8" name="Picture 9" descr="Germain Pilon-The Deposition-bronze-1580-85"/>
          <p:cNvPicPr>
            <a:picLocks noChangeAspect="1" noChangeArrowheads="1"/>
          </p:cNvPicPr>
          <p:nvPr/>
        </p:nvPicPr>
        <p:blipFill>
          <a:blip r:embed="rId5" cstate="print">
            <a:lum contrast="6000"/>
          </a:blip>
          <a:srcRect/>
          <a:stretch>
            <a:fillRect/>
          </a:stretch>
        </p:blipFill>
        <p:spPr>
          <a:xfrm>
            <a:off x="6477000" y="4038600"/>
            <a:ext cx="2532660" cy="143656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5364" name="Picture 4" descr="C:\Documents and Settings\kcs user\Local Settings\Temporary Internet Files\Content.IE5\DLBRB59W\MMj01630090000[1]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162800" y="3048000"/>
            <a:ext cx="1200150" cy="552450"/>
          </a:xfrm>
          <a:prstGeom prst="rect">
            <a:avLst/>
          </a:prstGeom>
          <a:noFill/>
        </p:spPr>
      </p:pic>
      <p:pic>
        <p:nvPicPr>
          <p:cNvPr id="12" name="MSj00750420000[1].wav">
            <a:hlinkClick r:id="" action="ppaction://media"/>
          </p:cNvPr>
          <p:cNvPicPr>
            <a:picLocks noRot="1" noChangeAspect="1"/>
          </p:cNvPicPr>
          <p:nvPr>
            <a:wavAudioFile r:embed="rId1" name="MSj00750420000[1].wav"/>
          </p:nvPr>
        </p:nvPicPr>
        <p:blipFill>
          <a:blip r:embed="rId7"/>
          <a:stretch>
            <a:fillRect/>
          </a:stretch>
        </p:blipFill>
        <p:spPr>
          <a:xfrm>
            <a:off x="1981200" y="48768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7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6759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3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3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3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3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7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6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304800" y="273050"/>
            <a:ext cx="8610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FF0000"/>
                </a:solidFill>
                <a:latin typeface="Lucida Calligraphy" pitchFamily="66" charset="0"/>
              </a:rPr>
              <a:t>The Spread of the Printing Press</a:t>
            </a:r>
          </a:p>
        </p:txBody>
      </p:sp>
      <p:pic>
        <p:nvPicPr>
          <p:cNvPr id="9219" name="Picture 3" descr="Spread of Printing in 15c"/>
          <p:cNvPicPr>
            <a:picLocks noChangeAspect="1" noChangeArrowheads="1"/>
          </p:cNvPicPr>
          <p:nvPr/>
        </p:nvPicPr>
        <p:blipFill>
          <a:blip r:embed="rId3">
            <a:lum bright="-6000" contrast="6000"/>
          </a:blip>
          <a:srcRect/>
          <a:stretch>
            <a:fillRect/>
          </a:stretch>
        </p:blipFill>
        <p:spPr bwMode="auto">
          <a:xfrm>
            <a:off x="1066800" y="1092200"/>
            <a:ext cx="7239000" cy="53848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5867400" cy="1710072"/>
          </a:xfrm>
        </p:spPr>
        <p:txBody>
          <a:bodyPr>
            <a:normAutofit fontScale="90000"/>
          </a:bodyPr>
          <a:lstStyle/>
          <a:p>
            <a:r>
              <a:rPr lang="en-US" sz="2700" b="0" dirty="0" smtClean="0">
                <a:solidFill>
                  <a:srgbClr val="FFFF00"/>
                </a:solidFill>
              </a:rPr>
              <a:t>other writers discussed social reforms (open minded government, stopping </a:t>
            </a:r>
            <a:br>
              <a:rPr lang="en-US" sz="2700" b="0" dirty="0" smtClean="0">
                <a:solidFill>
                  <a:srgbClr val="FFFF00"/>
                </a:solidFill>
              </a:rPr>
            </a:br>
            <a:r>
              <a:rPr lang="en-US" sz="2700" b="0" dirty="0" smtClean="0">
                <a:solidFill>
                  <a:srgbClr val="FFFF00"/>
                </a:solidFill>
              </a:rPr>
              <a:t>criminals, helping others, creating a </a:t>
            </a:r>
            <a:r>
              <a:rPr lang="en-US" sz="2700" b="0" u="sng" dirty="0" smtClean="0">
                <a:solidFill>
                  <a:srgbClr val="FFFF00"/>
                </a:solidFill>
              </a:rPr>
              <a:t>utopia</a:t>
            </a:r>
            <a:r>
              <a:rPr lang="en-US" sz="2700" b="0" dirty="0" smtClean="0">
                <a:solidFill>
                  <a:srgbClr val="FFFF00"/>
                </a:solidFill>
              </a:rPr>
              <a:t> – perfect society)</a:t>
            </a:r>
            <a:r>
              <a:rPr lang="en-US" dirty="0" smtClean="0">
                <a:solidFill>
                  <a:srgbClr val="FFFF00"/>
                </a:solidFill>
              </a:rPr>
              <a:t/>
            </a:r>
            <a:br>
              <a:rPr lang="en-US" dirty="0" smtClean="0">
                <a:solidFill>
                  <a:srgbClr val="FFFF00"/>
                </a:solidFill>
              </a:rPr>
            </a:b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5638800" cy="9144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time period of </a:t>
            </a:r>
            <a:r>
              <a:rPr lang="en-US" sz="2400" u="sng" dirty="0" smtClean="0">
                <a:solidFill>
                  <a:srgbClr val="FFFF00"/>
                </a:solidFill>
              </a:rPr>
              <a:t>William Shakespeare</a:t>
            </a:r>
            <a:r>
              <a:rPr lang="en-US" sz="2400" dirty="0" smtClean="0">
                <a:solidFill>
                  <a:srgbClr val="FFFF00"/>
                </a:solidFill>
              </a:rPr>
              <a:t> </a:t>
            </a:r>
            <a:r>
              <a:rPr lang="en-US" sz="2400" dirty="0" smtClean="0">
                <a:solidFill>
                  <a:srgbClr val="FF0000"/>
                </a:solidFill>
              </a:rPr>
              <a:t>– famous writer of plays from England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16387" name="Picture 3" descr="C:\Documents and Settings\kcs user\Local Settings\Temporary Internet Files\Content.IE5\1Z2UU1H4\MCj03790750000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2895600"/>
            <a:ext cx="2667000" cy="3598884"/>
          </a:xfrm>
          <a:prstGeom prst="rect">
            <a:avLst/>
          </a:prstGeom>
          <a:noFill/>
        </p:spPr>
      </p:pic>
      <p:pic>
        <p:nvPicPr>
          <p:cNvPr id="16386" name="Picture 2" descr="C:\Documents and Settings\kcs user\Local Settings\Temporary Internet Files\Content.IE5\M37NOBYK\MCj01989160000[1].wmf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657600" y="3581400"/>
            <a:ext cx="3352800" cy="3091011"/>
          </a:xfrm>
          <a:prstGeom prst="rect">
            <a:avLst/>
          </a:prstGeom>
          <a:noFill/>
        </p:spPr>
      </p:pic>
      <p:pic>
        <p:nvPicPr>
          <p:cNvPr id="16388" name="Picture 4" descr="C:\Documents and Settings\kcs user\Local Settings\Temporary Internet Files\Content.IE5\8115RJEQ\MPj03872990000[1]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00800" y="304800"/>
            <a:ext cx="2337308" cy="3276600"/>
          </a:xfrm>
          <a:prstGeom prst="rect">
            <a:avLst/>
          </a:prstGeom>
          <a:noFill/>
        </p:spPr>
      </p:pic>
      <p:pic>
        <p:nvPicPr>
          <p:cNvPr id="16389" name="Picture 5" descr="C:\Documents and Settings\kcs user\Local Settings\Temporary Internet Files\Content.IE5\HKTJ1J5H\MCj01041640000[1].wm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62800" y="4038600"/>
            <a:ext cx="1733455" cy="2362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800" decel="1000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800" decel="1000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800" decel="100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800" decel="100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62200" y="5715000"/>
            <a:ext cx="6480048" cy="853440"/>
          </a:xfrm>
        </p:spPr>
        <p:txBody>
          <a:bodyPr/>
          <a:lstStyle/>
          <a:p>
            <a:r>
              <a:rPr smtClean="0"/>
              <a:t>Section 3   Page  423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0"/>
            <a:ext cx="3941298" cy="1752600"/>
          </a:xfrm>
        </p:spPr>
        <p:txBody>
          <a:bodyPr>
            <a:normAutofit/>
          </a:bodyPr>
          <a:lstStyle/>
          <a:p>
            <a:r>
              <a:rPr lang="en-US" sz="4800" b="1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itchFamily="34" charset="0"/>
              </a:rPr>
              <a:t>The Protestant Reformation</a:t>
            </a:r>
            <a:endParaRPr lang="en-US" sz="4800" b="1" dirty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Book" pitchFamily="34" charset="0"/>
            </a:endParaRPr>
          </a:p>
        </p:txBody>
      </p:sp>
      <p:pic>
        <p:nvPicPr>
          <p:cNvPr id="4" name="Picture 5" descr="Martin Luther"/>
          <p:cNvPicPr>
            <a:picLocks noChangeAspect="1" noChangeArrowheads="1"/>
          </p:cNvPicPr>
          <p:nvPr/>
        </p:nvPicPr>
        <p:blipFill>
          <a:blip r:embed="rId3">
            <a:lum contrast="6000"/>
          </a:blip>
          <a:srcRect/>
          <a:stretch>
            <a:fillRect/>
          </a:stretch>
        </p:blipFill>
        <p:spPr bwMode="auto">
          <a:xfrm>
            <a:off x="228600" y="2057400"/>
            <a:ext cx="2667000" cy="379566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17410" name="Picture 2" descr="C:\Documents and Settings\kcs user\Local Settings\Temporary Internet Files\Content.IE5\M37NOBYK\MPj04329970000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52800" y="2209800"/>
            <a:ext cx="2187521" cy="3276600"/>
          </a:xfrm>
          <a:prstGeom prst="rect">
            <a:avLst/>
          </a:prstGeom>
          <a:noFill/>
        </p:spPr>
      </p:pic>
      <p:pic>
        <p:nvPicPr>
          <p:cNvPr id="17411" name="Picture 3" descr="C:\Documents and Settings\kcs user\Local Settings\Temporary Internet Files\Content.IE5\8115RJEQ\MCj04125500000[1].wm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96000" y="2819400"/>
            <a:ext cx="2216590" cy="2322214"/>
          </a:xfrm>
          <a:prstGeom prst="rect">
            <a:avLst/>
          </a:prstGeom>
          <a:noFill/>
        </p:spPr>
      </p:pic>
      <p:pic>
        <p:nvPicPr>
          <p:cNvPr id="7" name="ch. 13 powerpoint audio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7315200" y="9144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2893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Picture 4" descr="C:\Documents and Settings\kcs user\Local Settings\Temporary Internet Files\Content.IE5\USO3FOJ3\MCj03103560000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15200" y="304800"/>
            <a:ext cx="1497787" cy="1820570"/>
          </a:xfrm>
          <a:prstGeom prst="rect">
            <a:avLst/>
          </a:prstGeom>
          <a:noFill/>
        </p:spPr>
      </p:pic>
      <p:pic>
        <p:nvPicPr>
          <p:cNvPr id="18437" name="Picture 5" descr="C:\Documents and Settings\kcs user\Local Settings\Temporary Internet Files\Content.IE5\N0L1EPE5\MCj01497700000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75290" y="4495800"/>
            <a:ext cx="2332511" cy="23622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7467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Renaissance ideas lead to religious changes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FFC000"/>
                </a:solidFill>
              </a:rPr>
              <a:t>some people begin to question the church and its practices</a:t>
            </a:r>
          </a:p>
          <a:p>
            <a:r>
              <a:rPr lang="en-US" dirty="0" smtClean="0">
                <a:solidFill>
                  <a:srgbClr val="FFC000"/>
                </a:solidFill>
              </a:rPr>
              <a:t>some clergy leaders were corrupt and not serving the people properly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FFC000"/>
                </a:solidFill>
              </a:rPr>
              <a:t>sold </a:t>
            </a:r>
            <a:r>
              <a:rPr lang="en-US" u="sng" dirty="0" smtClean="0">
                <a:solidFill>
                  <a:srgbClr val="FF0000"/>
                </a:solidFill>
              </a:rPr>
              <a:t>indulgences</a:t>
            </a:r>
            <a:r>
              <a:rPr lang="en-US" dirty="0" smtClean="0">
                <a:solidFill>
                  <a:srgbClr val="FFC000"/>
                </a:solidFill>
              </a:rPr>
              <a:t> – reduced penalty or pardon from sins</a:t>
            </a:r>
          </a:p>
          <a:p>
            <a:r>
              <a:rPr lang="en-US" dirty="0" smtClean="0">
                <a:solidFill>
                  <a:srgbClr val="FFC000"/>
                </a:solidFill>
              </a:rPr>
              <a:t>supposed to be earned, not bought</a:t>
            </a:r>
          </a:p>
          <a:p>
            <a:r>
              <a:rPr lang="en-US" dirty="0" smtClean="0">
                <a:solidFill>
                  <a:srgbClr val="FFC000"/>
                </a:solidFill>
              </a:rPr>
              <a:t>rich people could buy their way into heaven and behave however they wanted</a:t>
            </a:r>
          </a:p>
          <a:p>
            <a:endParaRPr lang="en-US" dirty="0"/>
          </a:p>
        </p:txBody>
      </p:sp>
      <p:pic>
        <p:nvPicPr>
          <p:cNvPr id="18434" name="Picture 2" descr="C:\Documents and Settings\kcs user\Local Settings\Temporary Internet Files\Content.IE5\BOVLFD9B\MCj04360670000[1]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4876800"/>
            <a:ext cx="1841500" cy="1635125"/>
          </a:xfrm>
          <a:prstGeom prst="rect">
            <a:avLst/>
          </a:prstGeom>
          <a:noFill/>
        </p:spPr>
      </p:pic>
      <p:pic>
        <p:nvPicPr>
          <p:cNvPr id="18435" name="Picture 3" descr="C:\Documents and Settings\kcs user\Local Settings\Temporary Internet Files\Content.IE5\VQ9O9UI6\MCj03103520000[1].wm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467600" y="4648200"/>
            <a:ext cx="1310335" cy="18251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Technic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541</TotalTime>
  <Words>718</Words>
  <Application>Microsoft Office PowerPoint</Application>
  <PresentationFormat>On-screen Show (4:3)</PresentationFormat>
  <Paragraphs>81</Paragraphs>
  <Slides>19</Slides>
  <Notes>1</Notes>
  <HiddenSlides>0</HiddenSlides>
  <MMClips>7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Technic</vt:lpstr>
      <vt:lpstr>The Renaissance and Reformation 1300-1650</vt:lpstr>
      <vt:lpstr>Renaissance</vt:lpstr>
      <vt:lpstr>Slide 3</vt:lpstr>
      <vt:lpstr>The Northern Renaissance</vt:lpstr>
      <vt:lpstr>Renaissance ideas spread to the north due to:</vt:lpstr>
      <vt:lpstr>Slide 6</vt:lpstr>
      <vt:lpstr>other writers discussed social reforms (open minded government, stopping  criminals, helping others, creating a utopia – perfect society) </vt:lpstr>
      <vt:lpstr>Section 3   Page  423</vt:lpstr>
      <vt:lpstr>Renaissance ideas lead to religious changes </vt:lpstr>
      <vt:lpstr>95 theses – list of problems with the church and its leaders </vt:lpstr>
      <vt:lpstr>Many people agree with Luther and they start their own religion (Lutherans)</vt:lpstr>
      <vt:lpstr>many other protestant groups also gain power including:</vt:lpstr>
      <vt:lpstr>Spread of the Reformation</vt:lpstr>
      <vt:lpstr>Other Protestant Groups</vt:lpstr>
      <vt:lpstr>Catholic Reformation (Counter-Reformation) </vt:lpstr>
      <vt:lpstr>Slide 16</vt:lpstr>
      <vt:lpstr>The Scientific Revolution</vt:lpstr>
      <vt:lpstr>The Scientific Revolution</vt:lpstr>
      <vt:lpstr>Scientific Method was revisited (pg. 436)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Renaissance and Reformation 1300-1650</dc:title>
  <dc:creator/>
  <cp:lastModifiedBy>KCS</cp:lastModifiedBy>
  <cp:revision>38</cp:revision>
  <dcterms:created xsi:type="dcterms:W3CDTF">2006-08-16T00:00:00Z</dcterms:created>
  <dcterms:modified xsi:type="dcterms:W3CDTF">2008-12-10T18:48:47Z</dcterms:modified>
</cp:coreProperties>
</file>