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4" r:id="rId8"/>
    <p:sldId id="275" r:id="rId9"/>
    <p:sldId id="262" r:id="rId10"/>
    <p:sldId id="272" r:id="rId11"/>
    <p:sldId id="263" r:id="rId12"/>
    <p:sldId id="276" r:id="rId13"/>
    <p:sldId id="261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2/23/2009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BHS\APPS\USERS\WOLFORDM\Lessons\WH%20ch.%2019%20and%2021%20(Industrial%20Revolution)\ch.%2019%20powerpoint%20music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ALBHS\APPS\USERS\WOLFORDM\Lessons\WH%20ch.%2019%20and%2021%20(Industrial%20Revolution)\industrialization%20video%20(3.18)section%203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BHS\APPS\USERS\WOLFORDM\Lessons\WH%20ch.%2019%20and%2021%20(Industrial%20Revolution)\ch.%2019%20powerpoint%20music.mp3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BHS\APPS\USERS\WOLFORDM\Lessons\WH%20ch.%2019%20and%2021%20(Industrial%20Revolution)\ch.%2019%20powerpoint%20music.mp3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9.wmf"/><Relationship Id="rId4" Type="http://schemas.openxmlformats.org/officeDocument/2006/relationships/image" Target="../media/image3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image" Target="../media/image41.jpeg"/><Relationship Id="rId7" Type="http://schemas.openxmlformats.org/officeDocument/2006/relationships/image" Target="../media/image45.gif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1.wav"/><Relationship Id="rId6" Type="http://schemas.openxmlformats.org/officeDocument/2006/relationships/image" Target="../media/image44.gif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60.jpe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jpeg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\\ALBHS\APPS\USERS\WOLFORDM\Lessons\WH%20ch.%2019%20and%2021%20(Industrial%20Revolution)\industrialization%20audio%20clip%20(1%20min).mp3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BHS\APPS\USERS\WOLFORDM\Lessons\WH%20ch.%2019%20and%2021%20(Industrial%20Revolution)\ch.%2019%20powerpoint%20music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wmf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kcs user\Local Settings\Temporary Internet Files\Content.IE5\M37NOBYK\MPj043735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8077200" cy="762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Industrial Revolution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196584"/>
            <a:ext cx="8077200" cy="66141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400" dirty="0" smtClean="0"/>
              <a:t>Chapter 19	Page 607</a:t>
            </a:r>
            <a:endParaRPr lang="en-US" sz="4400" dirty="0"/>
          </a:p>
        </p:txBody>
      </p:sp>
      <p:pic>
        <p:nvPicPr>
          <p:cNvPr id="4" name="ch. 19 powerpoint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3914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Industrialization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ndustrialization video (3.18)section 3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7800" y="1744663"/>
            <a:ext cx="6553200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4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-Up Arrow 3"/>
          <p:cNvSpPr/>
          <p:nvPr/>
        </p:nvSpPr>
        <p:spPr>
          <a:xfrm>
            <a:off x="228600" y="0"/>
            <a:ext cx="8305800" cy="47244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0"/>
            <a:ext cx="8077200" cy="1295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Spread of Industrialization</a:t>
            </a:r>
            <a:endParaRPr 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077200" cy="585216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	                         Page 616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4" name="Litebulb"/>
          <p:cNvSpPr>
            <a:spLocks noEditPoints="1" noChangeArrowheads="1"/>
          </p:cNvSpPr>
          <p:nvPr/>
        </p:nvSpPr>
        <p:spPr bwMode="auto">
          <a:xfrm>
            <a:off x="2286000" y="1371600"/>
            <a:ext cx="700087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 descr="C:\Documents and Settings\kcs user\Local Settings\Temporary Internet Files\Content.IE5\M37NOBYK\MPj043848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76400"/>
            <a:ext cx="1450727" cy="971296"/>
          </a:xfrm>
          <a:prstGeom prst="rect">
            <a:avLst/>
          </a:prstGeom>
          <a:noFill/>
        </p:spPr>
      </p:pic>
      <p:pic>
        <p:nvPicPr>
          <p:cNvPr id="3076" name="Picture 4" descr="C:\Documents and Settings\kcs user\Local Settings\Temporary Internet Files\Content.IE5\6LWV2ASH\MCj0413498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4191000"/>
            <a:ext cx="953385" cy="853289"/>
          </a:xfrm>
          <a:prstGeom prst="rect">
            <a:avLst/>
          </a:prstGeom>
          <a:noFill/>
        </p:spPr>
      </p:pic>
      <p:pic>
        <p:nvPicPr>
          <p:cNvPr id="3077" name="Picture 5" descr="C:\Documents and Settings\kcs user\Local Settings\Temporary Internet Files\Content.IE5\O2MTIK9J\MPj0438767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191000"/>
            <a:ext cx="1002792" cy="855625"/>
          </a:xfrm>
          <a:prstGeom prst="rect">
            <a:avLst/>
          </a:prstGeom>
          <a:noFill/>
        </p:spPr>
      </p:pic>
      <p:pic>
        <p:nvPicPr>
          <p:cNvPr id="9" name="ch. 19 powerpoint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191000" y="4495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23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2" grpId="0" animBg="1"/>
      <p:bldP spid="3" grpId="0" build="p"/>
      <p:bldP spid="30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Urbanization</a:t>
            </a:r>
            <a:endParaRPr lang="en-US" sz="6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31790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city building and people moving to the cities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this increases but had many negative effects</a:t>
            </a:r>
          </a:p>
          <a:p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 class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created and lived comfortably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most were in the </a:t>
            </a:r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working class</a:t>
            </a:r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lived in </a:t>
            </a:r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tenements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(apartment buildings), very crowded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filthy living conditions, sickness/disease</a:t>
            </a:r>
          </a:p>
          <a:p>
            <a:endParaRPr lang="en-US" dirty="0"/>
          </a:p>
        </p:txBody>
      </p:sp>
      <p:pic>
        <p:nvPicPr>
          <p:cNvPr id="7171" name="Picture 3" descr="C:\Documents and Settings\kcs user\Local Settings\Temporary Internet Files\Content.IE5\M37NOBYK\MPj043728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486400"/>
            <a:ext cx="1756611" cy="1112520"/>
          </a:xfrm>
          <a:prstGeom prst="rect">
            <a:avLst/>
          </a:prstGeom>
          <a:noFill/>
        </p:spPr>
      </p:pic>
      <p:pic>
        <p:nvPicPr>
          <p:cNvPr id="7174" name="Picture 6" descr="C:\Documents and Settings\kcs user\Local Settings\Temporary Internet Files\Content.IE5\USO3FOJ3\MCj010452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181600"/>
            <a:ext cx="1443420" cy="1439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7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1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7" dur="1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57200" y="0"/>
            <a:ext cx="19812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Factory Workers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76600" y="1905000"/>
            <a:ext cx="5410200" cy="4495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-14 hours a day, 6 days a week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-dangerous working conditions </a:t>
            </a:r>
          </a:p>
          <a:p>
            <a:r>
              <a:rPr lang="en-US" sz="2800" b="1" dirty="0" smtClean="0">
                <a:solidFill>
                  <a:srgbClr val="FFC000"/>
                </a:solidFill>
              </a:rPr>
              <a:t>-poor pay, most workers live in poverty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-</a:t>
            </a:r>
            <a:r>
              <a:rPr lang="en-US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 class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– skilled workers, professionals,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businesspeople, rich farmers that benefited from urbanization</a:t>
            </a:r>
          </a:p>
          <a:p>
            <a:r>
              <a:rPr lang="en-US" sz="2800" b="1" dirty="0" smtClean="0">
                <a:solidFill>
                  <a:srgbClr val="FFC000"/>
                </a:solidFill>
              </a:rPr>
              <a:t>-start to become more wealthy than landowning middle class</a:t>
            </a:r>
          </a:p>
          <a:p>
            <a:endParaRPr lang="en-US" dirty="0"/>
          </a:p>
        </p:txBody>
      </p:sp>
      <p:pic>
        <p:nvPicPr>
          <p:cNvPr id="5" name="Picture 4" descr="Mills in Lowell, Massachusetts"/>
          <p:cNvPicPr>
            <a:picLocks noChangeAspect="1" noChangeArrowheads="1"/>
          </p:cNvPicPr>
          <p:nvPr/>
        </p:nvPicPr>
        <p:blipFill>
          <a:blip r:embed="rId2"/>
          <a:srcRect t="2783" b="8174"/>
          <a:stretch>
            <a:fillRect/>
          </a:stretch>
        </p:blipFill>
        <p:spPr bwMode="auto">
          <a:xfrm>
            <a:off x="2895600" y="1"/>
            <a:ext cx="2057400" cy="1316984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6" name="Picture 26" descr="hurrier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b="4274"/>
          <a:stretch>
            <a:fillRect/>
          </a:stretch>
        </p:blipFill>
        <p:spPr bwMode="auto">
          <a:xfrm>
            <a:off x="0" y="1524000"/>
            <a:ext cx="2750820" cy="19050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8" name="Picture 21" descr="good_mill"/>
          <p:cNvPicPr>
            <a:picLocks noChangeAspect="1" noChangeArrowheads="1"/>
          </p:cNvPicPr>
          <p:nvPr/>
        </p:nvPicPr>
        <p:blipFill>
          <a:blip r:embed="rId4"/>
          <a:srcRect l="1064" r="1086"/>
          <a:stretch>
            <a:fillRect/>
          </a:stretch>
        </p:blipFill>
        <p:spPr bwMode="auto">
          <a:xfrm>
            <a:off x="304800" y="4267200"/>
            <a:ext cx="2454200" cy="1927225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lum bright="-18000" contrast="12000"/>
          </a:blip>
          <a:srcRect/>
          <a:stretch>
            <a:fillRect/>
          </a:stretch>
        </p:blipFill>
        <p:spPr bwMode="auto">
          <a:xfrm>
            <a:off x="7315200" y="0"/>
            <a:ext cx="1828800" cy="13716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lum bright="-12000" contrast="6000"/>
          </a:blip>
          <a:srcRect b="6349"/>
          <a:stretch>
            <a:fillRect/>
          </a:stretch>
        </p:blipFill>
        <p:spPr bwMode="auto">
          <a:xfrm>
            <a:off x="5181600" y="0"/>
            <a:ext cx="1905000" cy="1338036"/>
          </a:xfrm>
          <a:prstGeom prst="rect">
            <a:avLst/>
          </a:prstGeom>
          <a:noFill/>
          <a:ln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57400"/>
            <a:ext cx="3886200" cy="439521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-railroads built by </a:t>
            </a:r>
            <a:r>
              <a:rPr lang="en-US" u="sng" dirty="0" smtClean="0">
                <a:solidFill>
                  <a:srgbClr val="FF0000"/>
                </a:solidFill>
              </a:rPr>
              <a:t>corporations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– business owned by many stockholders who hope to share the profits of the business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-countries with resources and wealth got richer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-countries that were not industrialized fell behind and got poorer (no technology)</a:t>
            </a:r>
          </a:p>
          <a:p>
            <a:endParaRPr lang="en-US" dirty="0"/>
          </a:p>
        </p:txBody>
      </p:sp>
      <p:pic>
        <p:nvPicPr>
          <p:cNvPr id="4098" name="Picture 2" descr="C:\Documents and Settings\kcs user\Local Settings\Temporary Internet Files\Content.IE5\XQLKWZLE\MPj043321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8600"/>
            <a:ext cx="3886200" cy="1130531"/>
          </a:xfrm>
          <a:prstGeom prst="rect">
            <a:avLst/>
          </a:prstGeom>
          <a:noFill/>
        </p:spPr>
      </p:pic>
      <p:sp>
        <p:nvSpPr>
          <p:cNvPr id="5" name="Vertical Scroll 4"/>
          <p:cNvSpPr/>
          <p:nvPr/>
        </p:nvSpPr>
        <p:spPr>
          <a:xfrm>
            <a:off x="228600" y="1600200"/>
            <a:ext cx="4800600" cy="4953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191000" cy="4623816"/>
          </a:xfrm>
        </p:spPr>
        <p:txBody>
          <a:bodyPr>
            <a:normAutofit fontScale="92500" lnSpcReduction="20000"/>
          </a:bodyPr>
          <a:lstStyle/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Britain blockades U.S. during </a:t>
            </a:r>
            <a:r>
              <a:rPr lang="en-US" dirty="0" smtClean="0">
                <a:solidFill>
                  <a:srgbClr val="FF0000"/>
                </a:solidFill>
              </a:rPr>
              <a:t>War of 1812</a:t>
            </a:r>
          </a:p>
          <a:p>
            <a:pPr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forces them to produce their own goods using their own resources</a:t>
            </a:r>
          </a:p>
          <a:p>
            <a:pPr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first starts with textiles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used natural resources and new inventions (light bulb, telephone)	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kcs user\Local Settings\Temporary Internet Files\Content.IE5\RZ8MLF63\MPj0435885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81600" cy="5181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184648"/>
            <a:ext cx="8077200" cy="1673352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Industrialization brings Economic Change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304800"/>
            <a:ext cx="5029200" cy="737616"/>
          </a:xfrm>
        </p:spPr>
        <p:txBody>
          <a:bodyPr>
            <a:normAutofit/>
          </a:bodyPr>
          <a:lstStyle/>
          <a:p>
            <a:pPr algn="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4	Page 622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C:\Documents and Settings\kcs user\Local Settings\Temporary Internet Files\Content.IE5\M37NOBYK\MMj0300524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2571" y="1752600"/>
            <a:ext cx="3991429" cy="3352800"/>
          </a:xfrm>
          <a:prstGeom prst="rect">
            <a:avLst/>
          </a:prstGeom>
          <a:noFill/>
        </p:spPr>
      </p:pic>
      <p:pic>
        <p:nvPicPr>
          <p:cNvPr id="5126" name="Picture 6" descr="C:\Documents and Settings\kcs user\Local Settings\Temporary Internet Files\Content.IE5\O2MTIK9J\MCBD06484_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5199378"/>
            <a:ext cx="1154887" cy="1424335"/>
          </a:xfrm>
          <a:prstGeom prst="rect">
            <a:avLst/>
          </a:prstGeom>
          <a:noFill/>
        </p:spPr>
      </p:pic>
      <p:pic>
        <p:nvPicPr>
          <p:cNvPr id="9" name="ch. 19 powerpoint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laissez-faire economics</a:t>
            </a:r>
            <a:r>
              <a:rPr lang="en-US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endParaRPr lang="en-US" sz="3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Content Placeholder 4" descr="200px-AdamSmith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71800" y="1676400"/>
            <a:ext cx="2590800" cy="386029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89938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-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hands off</a:t>
            </a: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”, idea that the government should not </a:t>
            </a:r>
          </a:p>
          <a:p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be involved in regulating businesses</a:t>
            </a:r>
          </a:p>
          <a:p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-idea came from </a:t>
            </a:r>
            <a:r>
              <a:rPr lang="en-US" sz="2400" u="sng" dirty="0" smtClean="0">
                <a:solidFill>
                  <a:srgbClr val="FFFF00"/>
                </a:solidFill>
              </a:rPr>
              <a:t>Adam Smith</a:t>
            </a: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i="1" dirty="0" smtClean="0">
                <a:solidFill>
                  <a:srgbClr val="FFC000"/>
                </a:solidFill>
              </a:rPr>
              <a:t>The Wealth of Nations</a:t>
            </a:r>
            <a:r>
              <a:rPr lang="en-US" sz="2400" dirty="0" smtClean="0">
                <a:solidFill>
                  <a:srgbClr val="FFC000"/>
                </a:solidFill>
              </a:rPr>
              <a:t> (1776)</a:t>
            </a:r>
          </a:p>
          <a:p>
            <a:r>
              <a:rPr lang="en-US" sz="2400" u="sng" dirty="0" smtClean="0">
                <a:solidFill>
                  <a:srgbClr val="FF0000"/>
                </a:solidFill>
              </a:rPr>
              <a:t>-capitalism</a:t>
            </a: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– economic system where money is invested in order to </a:t>
            </a:r>
          </a:p>
          <a:p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make a profit</a:t>
            </a:r>
          </a:p>
          <a:p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-also called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market system</a:t>
            </a:r>
            <a:endParaRPr lang="en-US" sz="24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6" name="Picture 5" descr="Wealth_of_Nations_tit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667000"/>
            <a:ext cx="2743200" cy="3931920"/>
          </a:xfrm>
          <a:prstGeom prst="rect">
            <a:avLst/>
          </a:prstGeom>
        </p:spPr>
      </p:pic>
      <p:pic>
        <p:nvPicPr>
          <p:cNvPr id="1029" name="Picture 5" descr="C:\Documents and Settings\kcs user\Local Settings\Temporary Internet Files\Content.IE5\USO3FOJ3\MPj0438479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228600"/>
            <a:ext cx="793133" cy="1168008"/>
          </a:xfrm>
          <a:prstGeom prst="rect">
            <a:avLst/>
          </a:prstGeom>
          <a:noFill/>
        </p:spPr>
      </p:pic>
      <p:pic>
        <p:nvPicPr>
          <p:cNvPr id="1031" name="Picture 7" descr="C:\Documents and Settings\kcs user\Local Settings\Temporary Internet Files\Content.IE5\6LWV2ASH\MMj03566090000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304800"/>
            <a:ext cx="1476375" cy="962025"/>
          </a:xfrm>
          <a:prstGeom prst="rect">
            <a:avLst/>
          </a:prstGeom>
          <a:noFill/>
        </p:spPr>
      </p:pic>
      <p:pic>
        <p:nvPicPr>
          <p:cNvPr id="1032" name="Picture 8" descr="C:\Documents and Settings\kcs user\Local Settings\Temporary Internet Files\Content.IE5\O2MTIK9J\MMj03098120000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5486400"/>
            <a:ext cx="1066800" cy="1028700"/>
          </a:xfrm>
          <a:prstGeom prst="rect">
            <a:avLst/>
          </a:prstGeom>
          <a:noFill/>
        </p:spPr>
      </p:pic>
      <p:pic>
        <p:nvPicPr>
          <p:cNvPr id="1033" name="Picture 9" descr="C:\Documents and Settings\kcs user\Local Settings\Temporary Internet Files\Content.IE5\Q43SQNAL\MMj02968650000[1]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6600" y="1600200"/>
            <a:ext cx="1000125" cy="762000"/>
          </a:xfrm>
          <a:prstGeom prst="rect">
            <a:avLst/>
          </a:prstGeom>
          <a:noFill/>
        </p:spPr>
      </p:pic>
      <p:pic>
        <p:nvPicPr>
          <p:cNvPr id="1034" name="Picture 10" descr="C:\Documents and Settings\kcs user\Local Settings\Temporary Internet Files\Content.IE5\N0L1EPE5\MMj02347750000[1]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304800"/>
            <a:ext cx="956945" cy="1047750"/>
          </a:xfrm>
          <a:prstGeom prst="rect">
            <a:avLst/>
          </a:prstGeom>
          <a:noFill/>
        </p:spPr>
      </p:pic>
      <p:pic>
        <p:nvPicPr>
          <p:cNvPr id="19" name="MSj00747280000[1].wav">
            <a:hlinkClick r:id="" action="ppaction://media"/>
          </p:cNvPr>
          <p:cNvPicPr>
            <a:picLocks noRot="1" noChangeAspect="1"/>
          </p:cNvPicPr>
          <p:nvPr>
            <a:wavAudioFile r:embed="rId1" name="MSj00747280000[1].wav"/>
          </p:nvPr>
        </p:nvPicPr>
        <p:blipFill>
          <a:blip r:embed="rId10"/>
          <a:stretch>
            <a:fillRect/>
          </a:stretch>
        </p:blipFill>
        <p:spPr>
          <a:xfrm>
            <a:off x="8001000" y="1828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17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iley Face 4"/>
          <p:cNvSpPr/>
          <p:nvPr/>
        </p:nvSpPr>
        <p:spPr>
          <a:xfrm>
            <a:off x="457200" y="0"/>
            <a:ext cx="1828800" cy="1371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867400" cy="97840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</a:rPr>
              <a:t>Utilitarianism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6" name="Picture Placeholder 5" descr="John-stuart-mill-sized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770" b="12770"/>
          <a:stretch>
            <a:fillRect/>
          </a:stretch>
        </p:blipFill>
        <p:spPr>
          <a:xfrm>
            <a:off x="2895600" y="1523999"/>
            <a:ext cx="3733800" cy="32113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–idea that things should be done to create the most happiness for the most people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-</a:t>
            </a:r>
            <a:r>
              <a:rPr lang="en-US" sz="2400" dirty="0" smtClean="0">
                <a:solidFill>
                  <a:srgbClr val="FFC000"/>
                </a:solidFill>
              </a:rPr>
              <a:t>John Stuart Mill </a:t>
            </a:r>
            <a:r>
              <a:rPr lang="en-US" sz="2400" dirty="0" smtClean="0">
                <a:solidFill>
                  <a:srgbClr val="FFFF00"/>
                </a:solidFill>
              </a:rPr>
              <a:t>and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Jeremy Bentham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-called for equal distribution of wealth </a:t>
            </a:r>
          </a:p>
          <a:p>
            <a:endParaRPr lang="en-US" dirty="0"/>
          </a:p>
        </p:txBody>
      </p:sp>
      <p:pic>
        <p:nvPicPr>
          <p:cNvPr id="7" name="Picture 6" descr="Benth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0" y="1524000"/>
            <a:ext cx="2540000" cy="3594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4800600"/>
            <a:ext cx="3505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John Stuart Mill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5257800"/>
            <a:ext cx="2514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Jeremy Bentham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0" y="1600200"/>
            <a:ext cx="2819400" cy="5257800"/>
          </a:xfrm>
          <a:prstGeom prst="foldedCorner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Socialism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– factors of production owned by the public and everyone can use them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-this would eliminate social classes and differences since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everyone is sharing the same resources and profits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-government should plan the economy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-opposite  of </a:t>
            </a:r>
            <a:r>
              <a:rPr lang="en-US" sz="2400" dirty="0" smtClean="0">
                <a:solidFill>
                  <a:srgbClr val="FF0000"/>
                </a:solidFill>
              </a:rPr>
              <a:t>  capitalism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-supposed to result in equality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Utopias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– perfect societies)</a:t>
            </a:r>
          </a:p>
          <a:p>
            <a:endParaRPr lang="en-US" dirty="0"/>
          </a:p>
        </p:txBody>
      </p:sp>
      <p:pic>
        <p:nvPicPr>
          <p:cNvPr id="2051" name="Picture 3" descr="C:\Documents and Settings\kcs user\Local Settings\Temporary Internet Files\Content.IE5\Q43SQNAL\MCj0378989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905000"/>
            <a:ext cx="3146425" cy="1905000"/>
          </a:xfrm>
          <a:prstGeom prst="rect">
            <a:avLst/>
          </a:prstGeom>
          <a:noFill/>
        </p:spPr>
      </p:pic>
      <p:pic>
        <p:nvPicPr>
          <p:cNvPr id="2052" name="Picture 4" descr="C:\Documents and Settings\kcs user\Local Settings\Temporary Internet Files\Content.IE5\8115RJEQ\MCj039169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8552" y="1905000"/>
            <a:ext cx="2525448" cy="3429000"/>
          </a:xfrm>
          <a:prstGeom prst="rect">
            <a:avLst/>
          </a:prstGeom>
          <a:noFill/>
        </p:spPr>
      </p:pic>
      <p:pic>
        <p:nvPicPr>
          <p:cNvPr id="2053" name="Picture 5" descr="C:\Documents and Settings\kcs user\Local Settings\Temporary Internet Files\Content.IE5\M37NOBYK\MCBD20041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4114800"/>
            <a:ext cx="3728427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Karl Marx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Communist Manifesto</a:t>
            </a:r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-society divided into “haves” and “have </a:t>
            </a:r>
            <a:r>
              <a:rPr lang="en-US" dirty="0" err="1" smtClean="0">
                <a:solidFill>
                  <a:srgbClr val="FFFF00"/>
                </a:solidFill>
              </a:rPr>
              <a:t>nots</a:t>
            </a:r>
            <a:r>
              <a:rPr lang="en-US" dirty="0" smtClean="0">
                <a:solidFill>
                  <a:srgbClr val="FFFF00"/>
                </a:solidFill>
              </a:rPr>
              <a:t>”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-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proletariat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(workers) vs.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bourgeoisie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(employers)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-predicted that workers would overthrow employers, leads to:</a:t>
            </a:r>
          </a:p>
          <a:p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communism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– all means of production would be owned by the people, no private property, everything shared</a:t>
            </a:r>
          </a:p>
          <a:p>
            <a:endParaRPr lang="en-US" dirty="0"/>
          </a:p>
        </p:txBody>
      </p:sp>
      <p:pic>
        <p:nvPicPr>
          <p:cNvPr id="5" name="Picture 4" descr="Karl_Marx_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09800"/>
            <a:ext cx="2540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0"/>
            <a:ext cx="2525150" cy="44958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Agricultural Revolution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better methods of growing crops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0" y="1676400"/>
            <a:ext cx="5791200" cy="4572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-crop rotation</a:t>
            </a:r>
          </a:p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</a:p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-better breeding and use of livestock</a:t>
            </a:r>
          </a:p>
          <a:p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enclosures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surrounding farmland with fences or hedges</a:t>
            </a:r>
          </a:p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</a:p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-new inventions</a:t>
            </a:r>
          </a:p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	</a:t>
            </a:r>
          </a:p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-population grows due to increase in amount of healthy food</a:t>
            </a:r>
          </a:p>
          <a:p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*this combined with new technology and resources (coal/iron) led to the:</a:t>
            </a:r>
          </a:p>
          <a:p>
            <a:endParaRPr lang="en-US" dirty="0"/>
          </a:p>
        </p:txBody>
      </p:sp>
      <p:pic>
        <p:nvPicPr>
          <p:cNvPr id="2050" name="Picture 2" descr="C:\Documents and Settings\kcs user\Local Settings\Temporary Internet Files\Content.IE5\HKTJ1J5H\MPj040711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0"/>
            <a:ext cx="2133600" cy="1422400"/>
          </a:xfrm>
          <a:prstGeom prst="rect">
            <a:avLst/>
          </a:prstGeom>
          <a:noFill/>
        </p:spPr>
      </p:pic>
      <p:pic>
        <p:nvPicPr>
          <p:cNvPr id="2051" name="Picture 3" descr="C:\Documents and Settings\kcs user\Local Settings\Temporary Internet Files\Content.IE5\K30CDP0Y\MPj043860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0"/>
            <a:ext cx="2133600" cy="1416304"/>
          </a:xfrm>
          <a:prstGeom prst="rect">
            <a:avLst/>
          </a:prstGeom>
          <a:noFill/>
        </p:spPr>
      </p:pic>
      <p:pic>
        <p:nvPicPr>
          <p:cNvPr id="2052" name="Picture 4" descr="C:\Documents and Settings\kcs user\Local Settings\Temporary Internet Files\Content.IE5\Q43SQNAL\MCj0078708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1"/>
            <a:ext cx="1905000" cy="13715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Work Reforms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0400" y="1752600"/>
            <a:ext cx="5715000" cy="4572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32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unions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C000"/>
                </a:solidFill>
              </a:rPr>
              <a:t>– workers joining together to gain better benefits, wages and working conditions</a:t>
            </a:r>
          </a:p>
          <a:p>
            <a:endParaRPr lang="en-US" sz="3200" u="sng" dirty="0" smtClean="0">
              <a:solidFill>
                <a:srgbClr val="FFC000"/>
              </a:solidFill>
            </a:endParaRPr>
          </a:p>
          <a:p>
            <a:r>
              <a:rPr lang="en-US" sz="32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collective bargaining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C000"/>
                </a:solidFill>
              </a:rPr>
              <a:t>– negotiations between unions and employers</a:t>
            </a:r>
          </a:p>
          <a:p>
            <a:endParaRPr lang="en-US" sz="3200" u="sng" dirty="0" smtClean="0">
              <a:solidFill>
                <a:srgbClr val="FFC000"/>
              </a:solidFill>
            </a:endParaRPr>
          </a:p>
          <a:p>
            <a:r>
              <a:rPr lang="en-US" sz="32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strike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C000"/>
                </a:solidFill>
              </a:rPr>
              <a:t>– refusing to work until demands are met</a:t>
            </a:r>
          </a:p>
          <a:p>
            <a:endParaRPr lang="en-US" dirty="0"/>
          </a:p>
        </p:txBody>
      </p:sp>
      <p:pic>
        <p:nvPicPr>
          <p:cNvPr id="3075" name="Picture 3" descr="C:\Documents and Settings\kcs user\Local Settings\Temporary Internet Files\Content.IE5\VQ9O9UI6\MCBD07159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084064"/>
            <a:ext cx="1738274" cy="1773936"/>
          </a:xfrm>
          <a:prstGeom prst="rect">
            <a:avLst/>
          </a:prstGeom>
          <a:noFill/>
        </p:spPr>
      </p:pic>
      <p:pic>
        <p:nvPicPr>
          <p:cNvPr id="3076" name="Picture 4" descr="C:\Program Files\Microsoft Office\MEDIA\CAGCAT10\j014948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228600"/>
            <a:ext cx="1219200" cy="1238934"/>
          </a:xfrm>
          <a:prstGeom prst="rect">
            <a:avLst/>
          </a:prstGeom>
          <a:noFill/>
        </p:spPr>
      </p:pic>
      <p:pic>
        <p:nvPicPr>
          <p:cNvPr id="3077" name="Picture 5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200400"/>
            <a:ext cx="1744301" cy="1771907"/>
          </a:xfrm>
          <a:prstGeom prst="rect">
            <a:avLst/>
          </a:prstGeom>
          <a:noFill/>
        </p:spPr>
      </p:pic>
      <p:pic>
        <p:nvPicPr>
          <p:cNvPr id="3078" name="Picture 6" descr="C:\Documents and Settings\kcs user\Local Settings\Temporary Internet Files\Content.IE5\DLBRB59W\MPj0438478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676399"/>
            <a:ext cx="1524000" cy="1374503"/>
          </a:xfrm>
          <a:prstGeom prst="rect">
            <a:avLst/>
          </a:prstGeom>
          <a:noFill/>
        </p:spPr>
      </p:pic>
      <p:pic>
        <p:nvPicPr>
          <p:cNvPr id="3079" name="Picture 7" descr="C:\Documents and Settings\kcs user\Local Settings\Temporary Internet Files\Content.IE5\Q43SQNAL\MPj0438319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228600"/>
            <a:ext cx="1066800" cy="1201867"/>
          </a:xfrm>
          <a:prstGeom prst="rect">
            <a:avLst/>
          </a:prstGeom>
          <a:noFill/>
        </p:spPr>
      </p:pic>
      <p:pic>
        <p:nvPicPr>
          <p:cNvPr id="3082" name="Picture 10" descr="C:\Documents and Settings\kcs user\Local Settings\Temporary Internet Files\Content.IE5\8115RJEQ\MPj0438736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381000"/>
            <a:ext cx="1371600" cy="10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Reforms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0172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maximum working hours set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laws for safer work environments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laws against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 labor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women still made less money than men for same work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free public education system</a:t>
            </a:r>
          </a:p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prison reform </a:t>
            </a:r>
            <a:r>
              <a:rPr lang="en-US" dirty="0" smtClean="0">
                <a:solidFill>
                  <a:srgbClr val="C00000"/>
                </a:solidFill>
              </a:rPr>
              <a:t>– rehabilitate convicts to make them useful citizens again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Britain ends slavery in 1833</a:t>
            </a:r>
          </a:p>
          <a:p>
            <a:endParaRPr lang="en-US" dirty="0"/>
          </a:p>
        </p:txBody>
      </p:sp>
      <p:pic>
        <p:nvPicPr>
          <p:cNvPr id="4098" name="Picture 2" descr="C:\Documents and Settings\kcs user\Local Settings\Temporary Internet Files\Content.IE5\HKTJ1J5H\MCTN01245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4800600"/>
            <a:ext cx="1345194" cy="1796917"/>
          </a:xfrm>
          <a:prstGeom prst="rect">
            <a:avLst/>
          </a:prstGeom>
          <a:noFill/>
        </p:spPr>
      </p:pic>
      <p:pic>
        <p:nvPicPr>
          <p:cNvPr id="4099" name="Picture 3" descr="C:\Documents and Settings\kcs user\Local Settings\Temporary Internet Files\Content.IE5\DLBRB59W\MPj040748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334000"/>
            <a:ext cx="1828800" cy="1218723"/>
          </a:xfrm>
          <a:prstGeom prst="rect">
            <a:avLst/>
          </a:prstGeom>
          <a:noFill/>
        </p:spPr>
      </p:pic>
      <p:pic>
        <p:nvPicPr>
          <p:cNvPr id="4100" name="Picture 4" descr="C:\Documents and Settings\kcs user\Local Settings\Temporary Internet Files\Content.IE5\OZBL1FS8\MCBD05582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334000"/>
            <a:ext cx="859269" cy="1295400"/>
          </a:xfrm>
          <a:prstGeom prst="rect">
            <a:avLst/>
          </a:prstGeom>
          <a:noFill/>
        </p:spPr>
      </p:pic>
      <p:pic>
        <p:nvPicPr>
          <p:cNvPr id="4101" name="Picture 5" descr="C:\Documents and Settings\kcs user\Local Settings\Temporary Internet Files\Content.IE5\RZ8MLF63\MCj0426046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1" y="5638800"/>
            <a:ext cx="1196196" cy="990600"/>
          </a:xfrm>
          <a:prstGeom prst="rect">
            <a:avLst/>
          </a:prstGeom>
          <a:noFill/>
        </p:spPr>
      </p:pic>
      <p:pic>
        <p:nvPicPr>
          <p:cNvPr id="4102" name="Picture 6" descr="C:\Documents and Settings\kcs user\Local Settings\Temporary Internet Files\Content.IE5\N0L1EPE5\MPj0430829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5715000"/>
            <a:ext cx="1362824" cy="906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Revolution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86000"/>
            <a:ext cx="4038600" cy="36362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increase in machinery and machine made products in the 1700s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began in Great Britain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many new inventions change lifestyles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cities grow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transportation easier</a:t>
            </a:r>
          </a:p>
          <a:p>
            <a:endParaRPr lang="en-US" dirty="0"/>
          </a:p>
        </p:txBody>
      </p:sp>
      <p:pic>
        <p:nvPicPr>
          <p:cNvPr id="5" name="Content Placeholder 4" descr="worke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74739" y="2057400"/>
            <a:ext cx="4192988" cy="4267200"/>
          </a:xfrm>
        </p:spPr>
      </p:pic>
      <p:pic>
        <p:nvPicPr>
          <p:cNvPr id="6" name="industrialization audio clip (1 min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336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81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49961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C000"/>
                </a:solidFill>
              </a:rPr>
              <a:t>Section 2	Page 612</a:t>
            </a:r>
            <a:endParaRPr lang="en-US" sz="4800" dirty="0">
              <a:solidFill>
                <a:srgbClr val="FFC000"/>
              </a:solidFill>
            </a:endParaRPr>
          </a:p>
        </p:txBody>
      </p:sp>
      <p:pic>
        <p:nvPicPr>
          <p:cNvPr id="4" name="Picture 3" descr="industry ci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599" y="1589390"/>
            <a:ext cx="5105401" cy="3439809"/>
          </a:xfrm>
          <a:prstGeom prst="rect">
            <a:avLst/>
          </a:prstGeom>
        </p:spPr>
      </p:pic>
      <p:pic>
        <p:nvPicPr>
          <p:cNvPr id="5" name="Picture 4" descr="child lab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1200"/>
            <a:ext cx="3789948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C000"/>
                </a:solidFill>
              </a:rPr>
              <a:t>Britain Leads Industry</a:t>
            </a:r>
            <a:endParaRPr lang="en-US" sz="4800" dirty="0">
              <a:solidFill>
                <a:srgbClr val="FFC000"/>
              </a:solidFill>
            </a:endParaRPr>
          </a:p>
        </p:txBody>
      </p:sp>
      <p:pic>
        <p:nvPicPr>
          <p:cNvPr id="7" name="ch. 19 powerpoint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114800" y="5334000"/>
            <a:ext cx="228600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724400" y="4572000"/>
            <a:ext cx="39624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Lifestyle Changes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before 1800, rural life in Europe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1"/>
            <a:ext cx="4041775" cy="2057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after 1800, more </a:t>
            </a:r>
            <a:r>
              <a:rPr lang="en-US" sz="2800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urbanization</a:t>
            </a:r>
            <a:r>
              <a:rPr lang="en-US" sz="2800" dirty="0" smtClean="0">
                <a:solidFill>
                  <a:schemeClr val="accent1"/>
                </a:solidFill>
              </a:rPr>
              <a:t> – people moving to and the building 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of cities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495800"/>
            <a:ext cx="4041775" cy="189388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-London, England was the largest city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-filthy living conditions, much sickness and disease</a:t>
            </a:r>
          </a:p>
          <a:p>
            <a:endParaRPr lang="en-US" dirty="0"/>
          </a:p>
        </p:txBody>
      </p:sp>
      <p:pic>
        <p:nvPicPr>
          <p:cNvPr id="1026" name="Picture 2" descr="C:\Documents and Settings\kcs user\Local Settings\Temporary Internet Files\Content.IE5\USO3FOJ3\MPj040216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648200"/>
            <a:ext cx="2438400" cy="1950720"/>
          </a:xfrm>
          <a:prstGeom prst="rect">
            <a:avLst/>
          </a:prstGeom>
          <a:noFill/>
        </p:spPr>
      </p:pic>
      <p:pic>
        <p:nvPicPr>
          <p:cNvPr id="1028" name="Picture 4" descr="C:\Documents and Settings\kcs user\Local Settings\Temporary Internet Files\Content.IE5\USO3FOJ3\MCj041520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1981200" cy="2133600"/>
          </a:xfrm>
          <a:prstGeom prst="rect">
            <a:avLst/>
          </a:prstGeom>
          <a:noFill/>
        </p:spPr>
      </p:pic>
      <p:pic>
        <p:nvPicPr>
          <p:cNvPr id="1029" name="Picture 5" descr="C:\Documents and Settings\kcs user\Local Settings\Temporary Internet Files\Content.IE5\M37NOBYK\MPj0438533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667000"/>
            <a:ext cx="2438400" cy="1625600"/>
          </a:xfrm>
          <a:prstGeom prst="rect">
            <a:avLst/>
          </a:prstGeom>
          <a:noFill/>
        </p:spPr>
      </p:pic>
      <p:pic>
        <p:nvPicPr>
          <p:cNvPr id="1030" name="Picture 6" descr="C:\Documents and Settings\kcs user\Local Settings\Temporary Internet Files\Content.IE5\8115RJEQ\MPj0433276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648200"/>
            <a:ext cx="2012006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of Production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resources needed to produce goods/services, these are:</a:t>
            </a:r>
          </a:p>
          <a:p>
            <a:pPr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1.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-natural resources (water, coal, iron)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               -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rivers</a:t>
            </a:r>
            <a:r>
              <a:rPr lang="en-US" dirty="0" smtClean="0">
                <a:solidFill>
                  <a:srgbClr val="0070C0"/>
                </a:solidFill>
              </a:rPr>
              <a:t> for transportation 		and water power 		(</a:t>
            </a:r>
            <a:r>
              <a:rPr lang="en-US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hydroelectric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		    -</a:t>
            </a:r>
            <a:r>
              <a:rPr lang="en-US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ports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– harbors on the 		     water to 			     import/export 		     goods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2.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– workers, population 	           growth allows for 		           these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3.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-money and property needed to start businesses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Many people became 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– people who start and manage a business</a:t>
            </a:r>
          </a:p>
          <a:p>
            <a:pPr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1</a:t>
            </a:r>
            <a:r>
              <a:rPr lang="en-US" baseline="30000" dirty="0" smtClean="0">
                <a:solidFill>
                  <a:srgbClr val="0070C0"/>
                </a:solidFill>
              </a:rPr>
              <a:t>st</a:t>
            </a:r>
            <a:r>
              <a:rPr lang="en-US" dirty="0" smtClean="0">
                <a:solidFill>
                  <a:srgbClr val="0070C0"/>
                </a:solidFill>
              </a:rPr>
              <a:t> used in the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textile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(cloth making)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new inventions helped to speed the process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factories are built to maximize production with the new machines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people leave their homes for the 1</a:t>
            </a:r>
            <a:r>
              <a:rPr lang="en-US" baseline="30000" dirty="0" smtClean="0">
                <a:solidFill>
                  <a:srgbClr val="0070C0"/>
                </a:solidFill>
              </a:rPr>
              <a:t>st</a:t>
            </a:r>
            <a:r>
              <a:rPr lang="en-US" dirty="0" smtClean="0">
                <a:solidFill>
                  <a:srgbClr val="0070C0"/>
                </a:solidFill>
              </a:rPr>
              <a:t> time to go to work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Transportation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needed to ship the manufactured goods to make money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built more roads and canals (waterways connecting rivers)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steam engine used to power the 1</a:t>
            </a:r>
            <a:r>
              <a:rPr lang="en-US" baseline="30000" dirty="0" smtClean="0">
                <a:solidFill>
                  <a:srgbClr val="002060"/>
                </a:solidFill>
              </a:rPr>
              <a:t>st</a:t>
            </a:r>
            <a:r>
              <a:rPr lang="en-US" dirty="0" smtClean="0">
                <a:solidFill>
                  <a:srgbClr val="002060"/>
                </a:solidFill>
              </a:rPr>
              <a:t> trains too and railroads grow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products were now available everywhere, even in rural areas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prices fall due to an increase in supply </a:t>
            </a:r>
          </a:p>
          <a:p>
            <a:endParaRPr lang="en-US" dirty="0"/>
          </a:p>
        </p:txBody>
      </p:sp>
      <p:pic>
        <p:nvPicPr>
          <p:cNvPr id="5122" name="Picture 2" descr="C:\Documents and Settings\kcs user\Local Settings\Temporary Internet Files\Content.IE5\M37NOBYK\MPj0428581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782480"/>
            <a:ext cx="4038600" cy="2605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5715000" cy="97840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and Demand</a:t>
            </a:r>
            <a:endParaRPr 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0" y="1676400"/>
            <a:ext cx="5867400" cy="4572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-if you have a large 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(lot of something), it will not be in 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(needed) as much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- prices go down because they are harder to sell, everybody already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has it or doesn’t want it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-if you don’t have a lot of something, it will be in 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(needed)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-prices go up because they are easy to sell, everyone wants it!</a:t>
            </a:r>
          </a:p>
          <a:p>
            <a:endParaRPr lang="en-US" dirty="0"/>
          </a:p>
        </p:txBody>
      </p:sp>
      <p:pic>
        <p:nvPicPr>
          <p:cNvPr id="6148" name="Picture 4" descr="C:\Documents and Settings\kcs user\Local Settings\Temporary Internet Files\Content.IE5\BOVLFD9B\MPj043729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1803545" cy="2320738"/>
          </a:xfrm>
          <a:prstGeom prst="rect">
            <a:avLst/>
          </a:prstGeom>
          <a:noFill/>
        </p:spPr>
      </p:pic>
      <p:pic>
        <p:nvPicPr>
          <p:cNvPr id="6149" name="Picture 5" descr="C:\Documents and Settings\kcs user\Local Settings\Temporary Internet Files\Content.IE5\N0L1EPE5\MPj043309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724400"/>
            <a:ext cx="2488748" cy="1865376"/>
          </a:xfrm>
          <a:prstGeom prst="rect">
            <a:avLst/>
          </a:prstGeom>
          <a:noFill/>
        </p:spPr>
      </p:pic>
      <p:pic>
        <p:nvPicPr>
          <p:cNvPr id="6152" name="Picture 8" descr="C:\Documents and Settings\kcs user\Local Settings\Temporary Internet Files\Content.IE5\K30CDP0Y\MCj0338464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819400"/>
            <a:ext cx="1677010" cy="1783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iley Face 4"/>
          <p:cNvSpPr/>
          <p:nvPr/>
        </p:nvSpPr>
        <p:spPr>
          <a:xfrm>
            <a:off x="304800" y="228600"/>
            <a:ext cx="2286000" cy="1143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Industrialization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9011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</a:rPr>
              <a:t>created jobs	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</a:rPr>
              <a:t> increased wealth	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</a:rPr>
              <a:t> more goods produced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</a:rPr>
              <a:t> better diets, housing, clothing	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</a:rPr>
              <a:t>more education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C:\Documents and Settings\kcs user\Local Settings\Temporary Internet Files\Content.IE5\8115RJEQ\MPj043874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495800"/>
            <a:ext cx="1905000" cy="1524000"/>
          </a:xfrm>
          <a:prstGeom prst="rect">
            <a:avLst/>
          </a:prstGeom>
          <a:noFill/>
        </p:spPr>
      </p:pic>
      <p:pic>
        <p:nvPicPr>
          <p:cNvPr id="2052" name="Picture 4" descr="C:\Documents and Settings\kcs user\Local Settings\Temporary Internet Files\Content.IE5\Q43SQNAL\MCj0398113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981200"/>
            <a:ext cx="1490569" cy="1620503"/>
          </a:xfrm>
          <a:prstGeom prst="rect">
            <a:avLst/>
          </a:prstGeom>
          <a:noFill/>
        </p:spPr>
      </p:pic>
      <p:pic>
        <p:nvPicPr>
          <p:cNvPr id="2053" name="Picture 5" descr="C:\Documents and Settings\kcs user\Local Settings\Temporary Internet Files\Content.IE5\6LWV2ASH\MCj0436368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981200"/>
            <a:ext cx="1600200" cy="1600200"/>
          </a:xfrm>
          <a:prstGeom prst="rect">
            <a:avLst/>
          </a:prstGeom>
          <a:noFill/>
        </p:spPr>
      </p:pic>
      <p:pic>
        <p:nvPicPr>
          <p:cNvPr id="2054" name="Picture 6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4495800"/>
            <a:ext cx="1840684" cy="1574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456</TotalTime>
  <Words>765</Words>
  <Application>Microsoft Office PowerPoint</Application>
  <PresentationFormat>On-screen Show (4:3)</PresentationFormat>
  <Paragraphs>136</Paragraphs>
  <Slides>21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Module</vt:lpstr>
      <vt:lpstr>The Industrial Revolution</vt:lpstr>
      <vt:lpstr>Agricultural Revolution – better methods of growing crops </vt:lpstr>
      <vt:lpstr>Industrial Revolution </vt:lpstr>
      <vt:lpstr>Slide 4</vt:lpstr>
      <vt:lpstr>Lifestyle Changes</vt:lpstr>
      <vt:lpstr>Factors of Production</vt:lpstr>
      <vt:lpstr>Transportation</vt:lpstr>
      <vt:lpstr>Supply and Demand</vt:lpstr>
      <vt:lpstr>Results of Industrialization</vt:lpstr>
      <vt:lpstr>Industrialization</vt:lpstr>
      <vt:lpstr>Spread of Industrialization</vt:lpstr>
      <vt:lpstr>Urbanization</vt:lpstr>
      <vt:lpstr>Factory Workers</vt:lpstr>
      <vt:lpstr>United States</vt:lpstr>
      <vt:lpstr>Industrialization brings Economic Change</vt:lpstr>
      <vt:lpstr>laissez-faire economics </vt:lpstr>
      <vt:lpstr>Utilitarianism</vt:lpstr>
      <vt:lpstr>Socialism </vt:lpstr>
      <vt:lpstr>Karl Marx</vt:lpstr>
      <vt:lpstr>Work Reforms</vt:lpstr>
      <vt:lpstr>Other Reforms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Industrial Revolution</dc:title>
  <dc:creator/>
  <cp:lastModifiedBy>KCS</cp:lastModifiedBy>
  <cp:revision>69</cp:revision>
  <dcterms:created xsi:type="dcterms:W3CDTF">2006-08-16T00:00:00Z</dcterms:created>
  <dcterms:modified xsi:type="dcterms:W3CDTF">2009-02-23T16:46:59Z</dcterms:modified>
</cp:coreProperties>
</file>