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7273" autoAdjust="0"/>
    <p:restoredTop sz="94660"/>
  </p:normalViewPr>
  <p:slideViewPr>
    <p:cSldViewPr>
      <p:cViewPr varScale="1">
        <p:scale>
          <a:sx n="55" d="100"/>
          <a:sy n="55" d="100"/>
        </p:scale>
        <p:origin x="-102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25089-2A5F-4D1B-B46C-A779C65BEFD4}" type="datetimeFigureOut">
              <a:rPr lang="en-US" smtClean="0"/>
              <a:pPr/>
              <a:t>4/8/2009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28D70-D68E-4E05-B7FC-F5BEBF26D9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BD1FB5-730E-49C4-88BA-BABF7C48B8F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A9CC81-8C02-460B-80DE-B8EAFB86694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B77476-992B-4C0D-BD78-6CC231F5FAA7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D8D7A2-0DD8-4649-8367-BB865F611DB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C1937F-22B5-40E9-BC1B-5820B9A3375C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BHS\APPS\USERS\WOLFORDM\Lessons\WH%20ch.%2020.3,%2023.4,%2025.4%20and%2027.1%20(Latin%20American%20Revolutions,%20U.S.%20expansion))\La%20Bamba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kcs%20user\Local%20Settings\Temporary%20Internet%20Files\Content.IE5\K30CDP0Y\MSSN00617_0000%5b1%5d.mid" TargetMode="External"/><Relationship Id="rId5" Type="http://schemas.openxmlformats.org/officeDocument/2006/relationships/image" Target="../media/image27.wmf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BHS\APPS\USERS\WOLFORDM\Lessons\WH%20ch.%2020.3,%2023.4,%2025.4%20and%2027.1%20(Latin%20American%20Revolutions,%20U.S.%20expansion))\La%20Bamba.mp3" TargetMode="Externa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gif"/><Relationship Id="rId3" Type="http://schemas.openxmlformats.org/officeDocument/2006/relationships/image" Target="../media/image52.gif"/><Relationship Id="rId7" Type="http://schemas.openxmlformats.org/officeDocument/2006/relationships/image" Target="../media/image56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.gif"/><Relationship Id="rId5" Type="http://schemas.openxmlformats.org/officeDocument/2006/relationships/image" Target="../media/image54.gif"/><Relationship Id="rId4" Type="http://schemas.openxmlformats.org/officeDocument/2006/relationships/image" Target="../media/image53.gif"/><Relationship Id="rId9" Type="http://schemas.openxmlformats.org/officeDocument/2006/relationships/image" Target="../media/image58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5.gif"/><Relationship Id="rId4" Type="http://schemas.openxmlformats.org/officeDocument/2006/relationships/image" Target="../media/image64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BHS\APPS\USERS\WOLFORDM\Lessons\WH%20ch.%2020.3,%2023.4,%2025.4%20and%2027.1%20(Latin%20American%20Revolutions,%20U.S.%20expansion))\La%20Bamba.mp3" TargetMode="External"/><Relationship Id="rId6" Type="http://schemas.openxmlformats.org/officeDocument/2006/relationships/image" Target="../media/image73.png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7" Type="http://schemas.openxmlformats.org/officeDocument/2006/relationships/image" Target="../media/image82.jpeg"/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1.wmf"/><Relationship Id="rId5" Type="http://schemas.openxmlformats.org/officeDocument/2006/relationships/image" Target="../media/image80.jpeg"/><Relationship Id="rId4" Type="http://schemas.openxmlformats.org/officeDocument/2006/relationships/image" Target="../media/image7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r>
              <a:rPr lang="en-US" dirty="0" smtClean="0"/>
              <a:t>Chapter 20, Section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31650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645</a:t>
            </a:r>
          </a:p>
          <a:p>
            <a:r>
              <a:rPr lang="en-US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Revolts in Latin America</a:t>
            </a:r>
            <a:endParaRPr lang="en-US" sz="4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kcs user\Local Settings\Temporary Internet Files\Content.IE5\K30CDP0Y\MPj0438346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429000"/>
            <a:ext cx="3147602" cy="2362200"/>
          </a:xfrm>
          <a:prstGeom prst="rect">
            <a:avLst/>
          </a:prstGeom>
          <a:noFill/>
        </p:spPr>
      </p:pic>
      <p:pic>
        <p:nvPicPr>
          <p:cNvPr id="1030" name="Picture 6" descr="C:\Documents and Settings\kcs user\Local Settings\Temporary Internet Files\Content.IE5\HKTJ1J5H\MPj0437348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1" y="2286000"/>
            <a:ext cx="2150582" cy="2514600"/>
          </a:xfrm>
          <a:prstGeom prst="rect">
            <a:avLst/>
          </a:prstGeom>
          <a:noFill/>
        </p:spPr>
      </p:pic>
      <p:pic>
        <p:nvPicPr>
          <p:cNvPr id="1032" name="Picture 8" descr="C:\Documents and Settings\kcs user\Local Settings\Temporary Internet Files\Content.IE5\XQLKWZLE\MPj0438389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295400"/>
            <a:ext cx="3086588" cy="2371344"/>
          </a:xfrm>
          <a:prstGeom prst="rect">
            <a:avLst/>
          </a:prstGeom>
          <a:noFill/>
        </p:spPr>
      </p:pic>
      <p:pic>
        <p:nvPicPr>
          <p:cNvPr id="9" name="La Bamb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743200" y="518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169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miley Face 4"/>
          <p:cNvSpPr/>
          <p:nvPr/>
        </p:nvSpPr>
        <p:spPr>
          <a:xfrm>
            <a:off x="457200" y="1524000"/>
            <a:ext cx="3048000" cy="4648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400" dirty="0" smtClean="0"/>
              <a:t>Brazil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-earned its freedom without conflict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-the king, </a:t>
            </a:r>
            <a:r>
              <a:rPr lang="en-US" sz="2400" u="sng" dirty="0" smtClean="0">
                <a:solidFill>
                  <a:srgbClr val="FF0000"/>
                </a:solidFill>
              </a:rPr>
              <a:t>Dom Pedro</a:t>
            </a:r>
            <a:r>
              <a:rPr lang="en-US" sz="2400" dirty="0" smtClean="0">
                <a:solidFill>
                  <a:srgbClr val="FF0000"/>
                </a:solidFill>
              </a:rPr>
              <a:t>, gave up some power and accepted reforms and government changes so no fighting was necessary</a:t>
            </a:r>
          </a:p>
          <a:p>
            <a:endParaRPr lang="en-US" dirty="0"/>
          </a:p>
        </p:txBody>
      </p:sp>
      <p:pic>
        <p:nvPicPr>
          <p:cNvPr id="6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67200" y="533400"/>
            <a:ext cx="4419600" cy="585143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29600" cy="1828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The U.S. expands 	p. 739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5028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en-US" sz="5400" dirty="0" smtClean="0">
              <a:solidFill>
                <a:srgbClr val="92D050"/>
              </a:solidFill>
            </a:endParaRPr>
          </a:p>
          <a:p>
            <a:r>
              <a:rPr lang="en-US" sz="5400" dirty="0" smtClean="0">
                <a:solidFill>
                  <a:srgbClr val="92D050"/>
                </a:solidFill>
              </a:rPr>
              <a:t>23.4 Outline</a:t>
            </a:r>
          </a:p>
          <a:p>
            <a:endParaRPr lang="en-US" dirty="0"/>
          </a:p>
        </p:txBody>
      </p:sp>
      <p:pic>
        <p:nvPicPr>
          <p:cNvPr id="4" name="MSSN00617_0000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191000" y="5334000"/>
            <a:ext cx="304800" cy="304800"/>
          </a:xfrm>
          <a:prstGeom prst="rect">
            <a:avLst/>
          </a:prstGeom>
        </p:spPr>
      </p:pic>
      <p:pic>
        <p:nvPicPr>
          <p:cNvPr id="5" name="Picture 4" descr="304690_m_14_01"/>
          <p:cNvPicPr preferRelativeResize="0">
            <a:picLocks noChangeAspect="1" noChangeArrowheads="1"/>
          </p:cNvPicPr>
          <p:nvPr/>
        </p:nvPicPr>
        <p:blipFill>
          <a:blip r:embed="rId4">
            <a:lum bright="-18000" contrast="36000"/>
          </a:blip>
          <a:srcRect l="900" t="2824" r="900" b="2559"/>
          <a:stretch>
            <a:fillRect/>
          </a:stretch>
        </p:blipFill>
        <p:spPr bwMode="auto">
          <a:xfrm>
            <a:off x="228600" y="2362200"/>
            <a:ext cx="4343400" cy="2670189"/>
          </a:xfrm>
          <a:prstGeom prst="rect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</p:pic>
      <p:pic>
        <p:nvPicPr>
          <p:cNvPr id="5122" name="Picture 2" descr="C:\Documents and Settings\kcs user\Local Settings\Temporary Internet Files\Content.IE5\OZBL1FS8\MCj0149881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2362200"/>
            <a:ext cx="4038600" cy="2657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36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u="sng" dirty="0" smtClean="0"/>
              <a:t>The Louisiana Purchase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-land bought from France by president </a:t>
            </a:r>
            <a:r>
              <a:rPr lang="en-US" sz="2400" dirty="0" smtClean="0">
                <a:solidFill>
                  <a:srgbClr val="FF0000"/>
                </a:solidFill>
              </a:rPr>
              <a:t>Thomas Jefferson </a:t>
            </a:r>
            <a:r>
              <a:rPr lang="en-US" sz="2400" dirty="0" smtClean="0">
                <a:solidFill>
                  <a:srgbClr val="0070C0"/>
                </a:solidFill>
              </a:rPr>
              <a:t>that 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doubles the size of the U.S. (see map p. 742) 			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-1819, U.S. gains Florida from Spain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		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-1846, U.S. gains Oregon territory from Britain</a:t>
            </a:r>
          </a:p>
          <a:p>
            <a:endParaRPr lang="en-US" dirty="0"/>
          </a:p>
        </p:txBody>
      </p:sp>
      <p:pic>
        <p:nvPicPr>
          <p:cNvPr id="6146" name="Picture 2" descr="C:\Documents and Settings\kcs user\Local Settings\Temporary Internet Files\Content.IE5\HKTJ1J5H\MCPE03650_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838200"/>
            <a:ext cx="2677706" cy="2895600"/>
          </a:xfrm>
          <a:prstGeom prst="rect">
            <a:avLst/>
          </a:prstGeom>
          <a:noFill/>
        </p:spPr>
      </p:pic>
      <p:pic>
        <p:nvPicPr>
          <p:cNvPr id="6148" name="Picture 4" descr="C:\Documents and Settings\kcs user\Local Settings\Temporary Internet Files\Content.IE5\OZBL1FS8\MCj0407622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066800"/>
            <a:ext cx="2232426" cy="2209800"/>
          </a:xfrm>
          <a:prstGeom prst="rect">
            <a:avLst/>
          </a:prstGeom>
          <a:noFill/>
        </p:spPr>
      </p:pic>
      <p:pic>
        <p:nvPicPr>
          <p:cNvPr id="6149" name="Picture 5" descr="C:\Documents and Settings\kcs user\Local Settings\Temporary Internet Files\Content.IE5\OZBL1FS8\MCj01893010000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038600"/>
            <a:ext cx="3276600" cy="2055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u="sng" dirty="0" smtClean="0">
                <a:solidFill>
                  <a:srgbClr val="FFC000"/>
                </a:solidFill>
              </a:rPr>
              <a:t>Manifest Destiny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idea that the U.S. should expand its borders all the way to the Pacific Ocean.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used this idea to justify the taking of land from countries and Native Americans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Indian Removal Act of 1830, allows for the:</a:t>
            </a:r>
          </a:p>
          <a:p>
            <a:r>
              <a:rPr lang="en-US" u="sng" dirty="0" smtClean="0">
                <a:solidFill>
                  <a:srgbClr val="FFC000"/>
                </a:solidFill>
              </a:rPr>
              <a:t>Trail of Tears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Indians forced west to Oklahoma, kicked off land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many died from sickness and fatigue on the voyage</a:t>
            </a:r>
          </a:p>
          <a:p>
            <a:endParaRPr lang="en-US" dirty="0"/>
          </a:p>
        </p:txBody>
      </p:sp>
      <p:pic>
        <p:nvPicPr>
          <p:cNvPr id="7170" name="Picture 2" descr="C:\Documents and Settings\kcs user\Local Settings\Temporary Internet Files\Content.IE5\O2MTIK9J\MCj0425804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3300" y="4968875"/>
            <a:ext cx="1790700" cy="1889125"/>
          </a:xfrm>
          <a:prstGeom prst="rect">
            <a:avLst/>
          </a:prstGeom>
          <a:noFill/>
        </p:spPr>
      </p:pic>
      <p:pic>
        <p:nvPicPr>
          <p:cNvPr id="7171" name="Picture 3" descr="C:\Documents and Settings\kcs user\Local Settings\Temporary Internet Files\Content.IE5\8115RJEQ\MMj0282741000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5638800"/>
            <a:ext cx="1219200" cy="1219200"/>
          </a:xfrm>
          <a:prstGeom prst="rect">
            <a:avLst/>
          </a:prstGeom>
          <a:noFill/>
        </p:spPr>
      </p:pic>
      <p:pic>
        <p:nvPicPr>
          <p:cNvPr id="7172" name="Picture 4" descr="C:\Documents and Settings\kcs user\Local Settings\Temporary Internet Files\Content.IE5\USO3FOJ3\MPj0438811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953000"/>
            <a:ext cx="25146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THE AMERICAN CIVIL WAR</a:t>
            </a:r>
          </a:p>
        </p:txBody>
      </p:sp>
      <p:pic>
        <p:nvPicPr>
          <p:cNvPr id="2051" name="Picture 3" descr="natdi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28800"/>
            <a:ext cx="8839200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600200" y="5451475"/>
            <a:ext cx="51054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800">
                <a:solidFill>
                  <a:schemeClr val="accent1"/>
                </a:solidFill>
                <a:latin typeface="Times New Roman" pitchFamily="18" charset="0"/>
              </a:rPr>
              <a:t>1861-1865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900" i="1" dirty="0" smtClean="0"/>
              <a:t/>
            </a:r>
            <a:br>
              <a:rPr lang="en-US" sz="4900" i="1" dirty="0" smtClean="0"/>
            </a:br>
            <a:r>
              <a:rPr lang="en-US" sz="4900" i="1" dirty="0" smtClean="0"/>
              <a:t>The Civil War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tx2">
              <a:lumMod val="2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North</a:t>
            </a:r>
            <a:r>
              <a:rPr lang="en-US" dirty="0" smtClean="0">
                <a:solidFill>
                  <a:srgbClr val="FFC000"/>
                </a:solidFill>
              </a:rPr>
              <a:t> vs.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South</a:t>
            </a:r>
          </a:p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North</a:t>
            </a:r>
            <a:r>
              <a:rPr lang="en-US" dirty="0" smtClean="0">
                <a:solidFill>
                  <a:srgbClr val="FFC000"/>
                </a:solidFill>
              </a:rPr>
              <a:t> – industrial economy, used free workers</a:t>
            </a:r>
          </a:p>
          <a:p>
            <a:r>
              <a:rPr lang="en-US" u="sng" dirty="0" smtClean="0">
                <a:solidFill>
                  <a:schemeClr val="tx1">
                    <a:lumMod val="75000"/>
                  </a:schemeClr>
                </a:solidFill>
              </a:rPr>
              <a:t>South</a:t>
            </a:r>
            <a:r>
              <a:rPr lang="en-US" dirty="0" smtClean="0">
                <a:solidFill>
                  <a:srgbClr val="FFC000"/>
                </a:solidFill>
              </a:rPr>
              <a:t> – agricultural economy, used slaves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as U.S. was getting new land, was it going to be slave territory or free?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South</a:t>
            </a:r>
            <a:r>
              <a:rPr lang="en-US" dirty="0" smtClean="0">
                <a:solidFill>
                  <a:srgbClr val="FFC000"/>
                </a:solidFill>
              </a:rPr>
              <a:t> sees their rights as states being violated and threaten to </a:t>
            </a:r>
            <a:r>
              <a:rPr lang="en-US" u="sng" dirty="0" smtClean="0">
                <a:solidFill>
                  <a:srgbClr val="FFC000"/>
                </a:solidFill>
              </a:rPr>
              <a:t>secede </a:t>
            </a:r>
            <a:r>
              <a:rPr lang="en-US" dirty="0" smtClean="0">
                <a:solidFill>
                  <a:srgbClr val="FFC000"/>
                </a:solidFill>
              </a:rPr>
              <a:t>(separate)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2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North</a:t>
            </a:r>
            <a:r>
              <a:rPr lang="en-US" dirty="0" smtClean="0">
                <a:solidFill>
                  <a:srgbClr val="FFC000"/>
                </a:solidFill>
              </a:rPr>
              <a:t> says that the country must stick together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1861, Civil War begins shortly after </a:t>
            </a:r>
            <a:r>
              <a:rPr lang="en-US" u="sng" dirty="0" smtClean="0">
                <a:solidFill>
                  <a:srgbClr val="FFC000"/>
                </a:solidFill>
              </a:rPr>
              <a:t>Abraham Lincoln</a:t>
            </a:r>
            <a:r>
              <a:rPr lang="en-US" dirty="0" smtClean="0">
                <a:solidFill>
                  <a:srgbClr val="FFC000"/>
                </a:solidFill>
              </a:rPr>
              <a:t> is elected president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Southern</a:t>
            </a:r>
            <a:r>
              <a:rPr lang="en-US" dirty="0" smtClean="0">
                <a:solidFill>
                  <a:srgbClr val="FFC000"/>
                </a:solidFill>
              </a:rPr>
              <a:t> states form their own country, </a:t>
            </a:r>
            <a:r>
              <a:rPr lang="en-US" i="1" dirty="0" smtClean="0">
                <a:solidFill>
                  <a:schemeClr val="tx1">
                    <a:lumMod val="75000"/>
                  </a:schemeClr>
                </a:solidFill>
              </a:rPr>
              <a:t>Confederate States of America</a:t>
            </a:r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noFill/>
          <a:ln/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The Civil War: Union vs Confederacy</a:t>
            </a:r>
          </a:p>
        </p:txBody>
      </p:sp>
      <p:pic>
        <p:nvPicPr>
          <p:cNvPr id="4099" name="Picture 4" descr="confederatefla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2438400"/>
            <a:ext cx="5257800" cy="3752850"/>
          </a:xfrm>
          <a:noFill/>
        </p:spPr>
      </p:pic>
      <p:pic>
        <p:nvPicPr>
          <p:cNvPr id="4100" name="Picture 6" descr="unionfla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5562600" y="1676400"/>
            <a:ext cx="3371850" cy="38465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noFill/>
          <a:ln/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Confederate       	Union</a:t>
            </a:r>
          </a:p>
        </p:txBody>
      </p:sp>
      <p:pic>
        <p:nvPicPr>
          <p:cNvPr id="5123" name="Picture 4" descr="gettysburg-confederate-soldier-portrait-bi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911225" y="1143000"/>
            <a:ext cx="3595688" cy="5334000"/>
          </a:xfrm>
          <a:noFill/>
        </p:spPr>
      </p:pic>
      <p:pic>
        <p:nvPicPr>
          <p:cNvPr id="5124" name="Picture 7" descr="Union%20Soldi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5021263" y="1219200"/>
            <a:ext cx="4162425" cy="5105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417638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The first States secede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6" name="Picture 4" descr="civma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08063"/>
            <a:ext cx="91440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304800"/>
            <a:ext cx="3886200" cy="2819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 (Union) </a:t>
            </a:r>
            <a:r>
              <a:rPr lang="en-US" sz="36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goes to war to bring the </a:t>
            </a: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southern states </a:t>
            </a:r>
            <a:r>
              <a:rPr lang="en-US" sz="36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</a:t>
            </a:r>
          </a:p>
          <a:p>
            <a:endParaRPr lang="en-US" dirty="0"/>
          </a:p>
        </p:txBody>
      </p:sp>
      <p:pic>
        <p:nvPicPr>
          <p:cNvPr id="5" name="Picture 2" descr="five forks ba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04800"/>
            <a:ext cx="3352800" cy="265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5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810000"/>
            <a:ext cx="3124200" cy="239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267200" y="6248400"/>
            <a:ext cx="454791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</a:rPr>
              <a:t>Over 618,000 military deaths during Civil War.</a:t>
            </a:r>
            <a:endParaRPr lang="en-US" dirty="0">
              <a:solidFill>
                <a:srgbClr val="00B0F0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3048000"/>
            <a:ext cx="4572000" cy="665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</a:rPr>
              <a:t>After four bloody years of civil war,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</a:rPr>
              <a:t>the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</a:rPr>
              <a:t>South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</a:rPr>
              <a:t> was defeated.</a:t>
            </a:r>
            <a:endParaRPr lang="en-US" dirty="0">
              <a:solidFill>
                <a:srgbClr val="00B0F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Spanish lessons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A -  always sounds like AH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E – always sounds like EH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I – always sounds like EE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O – always sounds like OH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U – always sounds like OOH (never YOOH)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example:  Taco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example: </a:t>
            </a:r>
            <a:r>
              <a:rPr lang="en-US" dirty="0" err="1" smtClean="0">
                <a:solidFill>
                  <a:srgbClr val="FF0000"/>
                </a:solidFill>
              </a:rPr>
              <a:t>Tres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example:  Si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example:  </a:t>
            </a:r>
            <a:r>
              <a:rPr lang="en-US" dirty="0" err="1" smtClean="0">
                <a:solidFill>
                  <a:srgbClr val="FF0000"/>
                </a:solidFill>
              </a:rPr>
              <a:t>Hola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example:  UNO</a:t>
            </a:r>
          </a:p>
        </p:txBody>
      </p:sp>
      <p:pic>
        <p:nvPicPr>
          <p:cNvPr id="2050" name="Picture 2" descr="C:\Documents and Settings\kcs user\Local Settings\Temporary Internet Files\Content.IE5\BOVLFD9B\MPj043096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1447800"/>
            <a:ext cx="762000" cy="711942"/>
          </a:xfrm>
          <a:prstGeom prst="rect">
            <a:avLst/>
          </a:prstGeom>
          <a:noFill/>
        </p:spPr>
      </p:pic>
      <p:pic>
        <p:nvPicPr>
          <p:cNvPr id="2051" name="Picture 3" descr="C:\Documents and Settings\kcs user\Local Settings\Temporary Internet Files\Content.IE5\USO3FOJ3\MCSY00417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2362200"/>
            <a:ext cx="838200" cy="838200"/>
          </a:xfrm>
          <a:prstGeom prst="rect">
            <a:avLst/>
          </a:prstGeom>
          <a:noFill/>
        </p:spPr>
      </p:pic>
      <p:pic>
        <p:nvPicPr>
          <p:cNvPr id="2052" name="Picture 4" descr="C:\Documents and Settings\kcs user\Local Settings\Temporary Internet Files\Content.IE5\O2MTIK9J\MMj0286745000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3352800"/>
            <a:ext cx="762000" cy="728382"/>
          </a:xfrm>
          <a:prstGeom prst="rect">
            <a:avLst/>
          </a:prstGeom>
          <a:noFill/>
        </p:spPr>
      </p:pic>
      <p:pic>
        <p:nvPicPr>
          <p:cNvPr id="2053" name="Picture 5" descr="C:\Documents and Settings\kcs user\Local Settings\Temporary Internet Files\Content.IE5\N0L1EPE5\MCj04349170000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4343400"/>
            <a:ext cx="838057" cy="838057"/>
          </a:xfrm>
          <a:prstGeom prst="rect">
            <a:avLst/>
          </a:prstGeom>
          <a:noFill/>
        </p:spPr>
      </p:pic>
      <p:pic>
        <p:nvPicPr>
          <p:cNvPr id="2054" name="Picture 6" descr="C:\Documents and Settings\kcs user\Local Settings\Temporary Internet Files\Content.IE5\BOVLFD9B\MCj04347260000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2400" y="5334000"/>
            <a:ext cx="1066657" cy="1066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428"/>
            <a:ext cx="8229600" cy="977030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100" b="1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Emancipation Proclamation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371600"/>
            <a:ext cx="3276600" cy="47244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Lincoln’s document stating that slavery was illegal in the U.S. </a:t>
            </a:r>
          </a:p>
          <a:p>
            <a:pPr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slavery officially ends with the </a:t>
            </a:r>
            <a:r>
              <a:rPr lang="en-US" u="sng" dirty="0" smtClean="0">
                <a:solidFill>
                  <a:srgbClr val="FFC000"/>
                </a:solidFill>
              </a:rPr>
              <a:t>13</a:t>
            </a:r>
            <a:r>
              <a:rPr lang="en-US" u="sng" baseline="30000" dirty="0" smtClean="0">
                <a:solidFill>
                  <a:srgbClr val="FFC000"/>
                </a:solidFill>
              </a:rPr>
              <a:t>th</a:t>
            </a:r>
            <a:r>
              <a:rPr lang="en-US" u="sng" dirty="0" smtClean="0">
                <a:solidFill>
                  <a:srgbClr val="FFC000"/>
                </a:solidFill>
              </a:rPr>
              <a:t> amendment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and blacks earn the right to vote with the </a:t>
            </a:r>
            <a:r>
              <a:rPr lang="en-US" u="sng" dirty="0" smtClean="0">
                <a:solidFill>
                  <a:srgbClr val="FFC000"/>
                </a:solidFill>
              </a:rPr>
              <a:t>15</a:t>
            </a:r>
            <a:r>
              <a:rPr lang="en-US" u="sng" baseline="30000" dirty="0" smtClean="0">
                <a:solidFill>
                  <a:srgbClr val="FFC000"/>
                </a:solidFill>
              </a:rPr>
              <a:t>th</a:t>
            </a:r>
            <a:r>
              <a:rPr lang="en-US" u="sng" dirty="0" smtClean="0">
                <a:solidFill>
                  <a:srgbClr val="FFC000"/>
                </a:solidFill>
              </a:rPr>
              <a:t> amendment</a:t>
            </a:r>
            <a:endParaRPr lang="en-US" dirty="0" smtClean="0">
              <a:solidFill>
                <a:srgbClr val="FFC00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u="sng" dirty="0" smtClean="0">
                <a:solidFill>
                  <a:srgbClr val="FFC000"/>
                </a:solidFill>
              </a:rPr>
              <a:t>segregation</a:t>
            </a:r>
            <a:r>
              <a:rPr lang="en-US" dirty="0" smtClean="0">
                <a:solidFill>
                  <a:srgbClr val="0070C0"/>
                </a:solidFill>
              </a:rPr>
              <a:t> (separation of races) and racism still existed however</a:t>
            </a:r>
          </a:p>
          <a:p>
            <a:endParaRPr lang="en-US" dirty="0" smtClean="0"/>
          </a:p>
          <a:p>
            <a:endParaRPr lang="en-US" sz="2800" dirty="0"/>
          </a:p>
        </p:txBody>
      </p:sp>
      <p:pic>
        <p:nvPicPr>
          <p:cNvPr id="11269" name="Picture 4" descr="emancip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838200"/>
            <a:ext cx="4456113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229600" cy="25146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Imperialism in Latin America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16410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25.4 Outline		p. 801</a:t>
            </a:r>
          </a:p>
          <a:p>
            <a:endParaRPr lang="en-US" dirty="0"/>
          </a:p>
        </p:txBody>
      </p:sp>
      <p:pic>
        <p:nvPicPr>
          <p:cNvPr id="8196" name="Picture 4" descr="C:\Documents and Settings\kcs user\Local Settings\Temporary Internet Files\Content.IE5\N0L1EPE5\MCj040840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895600"/>
            <a:ext cx="2652058" cy="2415268"/>
          </a:xfrm>
          <a:prstGeom prst="rect">
            <a:avLst/>
          </a:prstGeom>
          <a:noFill/>
        </p:spPr>
      </p:pic>
      <p:pic>
        <p:nvPicPr>
          <p:cNvPr id="8197" name="Picture 5" descr="C:\Documents and Settings\kcs user\Local Settings\Temporary Internet Files\Content.IE5\6LWV2ASH\MCj0433668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200400"/>
            <a:ext cx="2514600" cy="1695187"/>
          </a:xfrm>
          <a:prstGeom prst="rect">
            <a:avLst/>
          </a:prstGeom>
          <a:noFill/>
        </p:spPr>
      </p:pic>
      <p:pic>
        <p:nvPicPr>
          <p:cNvPr id="8198" name="Picture 6" descr="C:\Documents and Settings\kcs user\Local Settings\Temporary Internet Files\Content.IE5\XQLKWZLE\MPj0403415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2895600"/>
            <a:ext cx="2857500" cy="2286000"/>
          </a:xfrm>
          <a:prstGeom prst="rect">
            <a:avLst/>
          </a:prstGeom>
          <a:noFill/>
        </p:spPr>
      </p:pic>
      <p:pic>
        <p:nvPicPr>
          <p:cNvPr id="8" name="La Bamb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169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taking over other countries as colonies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most people’s lives in Latin America did not improve after independence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only the creoles saw improvement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others had no power, voting rights and in most cases no land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most areas ruled by caudillos (dictators)</a:t>
            </a:r>
          </a:p>
          <a:p>
            <a:endParaRPr lang="en-US" dirty="0"/>
          </a:p>
        </p:txBody>
      </p:sp>
      <p:pic>
        <p:nvPicPr>
          <p:cNvPr id="9218" name="Picture 2" descr="C:\Documents and Settings\kcs user\Local Settings\Temporary Internet Files\Content.IE5\8115RJEQ\MPj0341417000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00200"/>
            <a:ext cx="1793748" cy="2514600"/>
          </a:xfrm>
          <a:prstGeom prst="rect">
            <a:avLst/>
          </a:prstGeom>
          <a:noFill/>
        </p:spPr>
      </p:pic>
      <p:pic>
        <p:nvPicPr>
          <p:cNvPr id="9219" name="Picture 3" descr="C:\Documents and Settings\kcs user\Local Settings\Temporary Internet Files\Content.IE5\Q43SQNAL\MCj0078734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267200"/>
            <a:ext cx="2471763" cy="1882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9220" name="Picture 4" descr="C:\Documents and Settings\kcs user\Local Settings\Temporary Internet Files\Content.IE5\8115RJEQ\MCj0434703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905000"/>
            <a:ext cx="1914525" cy="194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accent1"/>
                </a:solidFill>
                <a:effectLst/>
              </a:rPr>
              <a:t/>
            </a:r>
            <a:br>
              <a:rPr lang="en-US" sz="4400" dirty="0" smtClean="0">
                <a:solidFill>
                  <a:schemeClr val="accent1"/>
                </a:solidFill>
                <a:effectLst/>
              </a:rPr>
            </a:br>
            <a:r>
              <a:rPr lang="en-US" sz="4400" dirty="0" smtClean="0">
                <a:solidFill>
                  <a:schemeClr val="accent1"/>
                </a:solidFill>
                <a:effectLst/>
              </a:rPr>
              <a:t>Mexican-American War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Antonio Lopez de Santa Anna</a:t>
            </a:r>
            <a:r>
              <a:rPr lang="en-US" b="1" dirty="0" smtClean="0">
                <a:solidFill>
                  <a:schemeClr val="bg1"/>
                </a:solidFill>
              </a:rPr>
              <a:t> – leader in fight for freedom against Spain, becomes president (caudillo) of Mexico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Americans in Mexican territory of Texas not happy because of slavery, no freedom of religion or progress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want more freedoms but Santa Anna says no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Texans revolt and eventually gain freedom (1836)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U.S. adds Texas in 1845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Mexican-American War takes place, Mexico defeated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sign </a:t>
            </a:r>
            <a:r>
              <a:rPr lang="en-US" b="1" u="sng" dirty="0" smtClean="0">
                <a:solidFill>
                  <a:schemeClr val="bg1"/>
                </a:solidFill>
              </a:rPr>
              <a:t>treaty of Guadalupe Hidalgo</a:t>
            </a:r>
            <a:r>
              <a:rPr lang="en-US" b="1" dirty="0" smtClean="0">
                <a:solidFill>
                  <a:schemeClr val="bg1"/>
                </a:solidFill>
              </a:rPr>
              <a:t> – gives U.S. land from Texas to California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3008313" cy="7493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Benito Juarez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-poor Indian who started reform movement (</a:t>
            </a:r>
            <a:r>
              <a:rPr lang="en-US" sz="2400" b="1" i="1" dirty="0" smtClean="0">
                <a:solidFill>
                  <a:schemeClr val="tx1"/>
                </a:solidFill>
              </a:rPr>
              <a:t>La </a:t>
            </a:r>
            <a:r>
              <a:rPr lang="en-US" sz="2400" b="1" i="1" dirty="0" err="1" smtClean="0">
                <a:solidFill>
                  <a:schemeClr val="tx1"/>
                </a:solidFill>
              </a:rPr>
              <a:t>Reforma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-wanted land reform, education, separate church/state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-becomes Mexican president in 1858</a:t>
            </a:r>
          </a:p>
          <a:p>
            <a:endParaRPr lang="en-US" dirty="0"/>
          </a:p>
        </p:txBody>
      </p:sp>
      <p:pic>
        <p:nvPicPr>
          <p:cNvPr id="5" name="Content Placeholder 4" descr="Benito_Juarez_President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14800" y="663770"/>
            <a:ext cx="4419600" cy="55588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-France invades Mexico and takes over for four years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-Mexico fights off French and eventually Juarez was president again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-new reforms:  foreign trade, roads and railroads, education </a:t>
            </a:r>
          </a:p>
          <a:p>
            <a:endParaRPr lang="en-US" dirty="0"/>
          </a:p>
        </p:txBody>
      </p:sp>
      <p:pic>
        <p:nvPicPr>
          <p:cNvPr id="10242" name="Picture 2" descr="C:\Documents and Settings\kcs user\Local Settings\Temporary Internet Files\Content.IE5\O2MTIK9J\MPj043657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2895600" cy="1219200"/>
          </a:xfrm>
          <a:prstGeom prst="rect">
            <a:avLst/>
          </a:prstGeom>
          <a:noFill/>
        </p:spPr>
      </p:pic>
      <p:pic>
        <p:nvPicPr>
          <p:cNvPr id="10243" name="Picture 3" descr="C:\Documents and Settings\kcs user\Local Settings\Temporary Internet Files\Content.IE5\M37NOBYK\MMj03544800000[1]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315200" y="304800"/>
            <a:ext cx="1371600" cy="1223889"/>
          </a:xfrm>
          <a:prstGeom prst="rect">
            <a:avLst/>
          </a:prstGeom>
          <a:noFill/>
        </p:spPr>
      </p:pic>
      <p:pic>
        <p:nvPicPr>
          <p:cNvPr id="10244" name="Picture 4" descr="C:\Documents and Settings\kcs user\Local Settings\Temporary Internet Files\Content.IE5\OZBL1FS8\MMj0336325000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9999" y="228600"/>
            <a:ext cx="2857501" cy="1295400"/>
          </a:xfrm>
          <a:prstGeom prst="rect">
            <a:avLst/>
          </a:prstGeom>
          <a:noFill/>
        </p:spPr>
      </p:pic>
      <p:pic>
        <p:nvPicPr>
          <p:cNvPr id="10246" name="Picture 6" descr="C:\Documents and Settings\kcs user\Local Settings\Temporary Internet Files\Content.IE5\XQLKWZLE\MMj02889280000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5410200"/>
            <a:ext cx="1247775" cy="1181100"/>
          </a:xfrm>
          <a:prstGeom prst="rect">
            <a:avLst/>
          </a:prstGeom>
          <a:noFill/>
        </p:spPr>
      </p:pic>
      <p:pic>
        <p:nvPicPr>
          <p:cNvPr id="10247" name="Picture 7" descr="C:\Documents and Settings\kcs user\Local Settings\Temporary Internet Files\Content.IE5\M37NOBYK\MMj03034700000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4572000"/>
            <a:ext cx="1756475" cy="1219200"/>
          </a:xfrm>
          <a:prstGeom prst="rect">
            <a:avLst/>
          </a:prstGeom>
          <a:noFill/>
        </p:spPr>
      </p:pic>
      <p:pic>
        <p:nvPicPr>
          <p:cNvPr id="10249" name="Picture 9" descr="C:\Documents and Settings\kcs user\Local Settings\Temporary Internet Files\Content.IE5\USO3FOJ3\MMAG00495_0000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4343400"/>
            <a:ext cx="1618074" cy="1524000"/>
          </a:xfrm>
          <a:prstGeom prst="rect">
            <a:avLst/>
          </a:prstGeom>
          <a:noFill/>
        </p:spPr>
      </p:pic>
      <p:pic>
        <p:nvPicPr>
          <p:cNvPr id="10251" name="Picture 11" descr="C:\Documents and Settings\kcs user\Local Settings\Temporary Internet Files\Content.IE5\Q43SQNAL\MMj02838060000[1]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15200" y="2438400"/>
            <a:ext cx="1195754" cy="1143000"/>
          </a:xfrm>
          <a:prstGeom prst="rect">
            <a:avLst/>
          </a:prstGeom>
          <a:noFill/>
        </p:spPr>
      </p:pic>
      <p:pic>
        <p:nvPicPr>
          <p:cNvPr id="10252" name="Picture 12" descr="C:\Documents and Settings\kcs user\Local Settings\Temporary Internet Files\Content.IE5\USO3FOJ3\MMj02544860000[1]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0" y="1828800"/>
            <a:ext cx="2944091" cy="215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8255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 smtClean="0"/>
              <a:t>Porfirio</a:t>
            </a:r>
            <a:r>
              <a:rPr lang="en-US" sz="3200" dirty="0" smtClean="0"/>
              <a:t> Diaz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-takes over in 1870s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-caudillo who used terrorism and favoritism to get his power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-elections were meaningless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-some progress but most people still poor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-most worked for large landowners under a system of:</a:t>
            </a:r>
          </a:p>
          <a:p>
            <a:endParaRPr lang="en-US" dirty="0"/>
          </a:p>
        </p:txBody>
      </p:sp>
      <p:pic>
        <p:nvPicPr>
          <p:cNvPr id="5" name="Picture 9" descr="Porfirio Diaz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4114800" y="731868"/>
            <a:ext cx="4114800" cy="5036515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Peonage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paid with vouchers to be used at the owner’s supply store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prices on products were high, income was low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 workers went into debt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landowners became richer</a:t>
            </a:r>
          </a:p>
          <a:p>
            <a:endParaRPr lang="en-US" dirty="0"/>
          </a:p>
        </p:txBody>
      </p:sp>
      <p:pic>
        <p:nvPicPr>
          <p:cNvPr id="11266" name="Picture 2" descr="C:\Documents and Settings\kcs user\Local Settings\Temporary Internet Files\Content.IE5\1Z2UU1H4\MCj0198497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676400"/>
            <a:ext cx="2759798" cy="2020432"/>
          </a:xfrm>
          <a:prstGeom prst="rect">
            <a:avLst/>
          </a:prstGeom>
          <a:noFill/>
        </p:spPr>
      </p:pic>
      <p:pic>
        <p:nvPicPr>
          <p:cNvPr id="11267" name="Picture 3" descr="C:\Documents and Settings\kcs user\Local Settings\Temporary Internet Files\Content.IE5\BOVLFD9B\MCj0250246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886200"/>
            <a:ext cx="2752253" cy="2461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Latin American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begin to trade with U.S. and Britain</a:t>
            </a:r>
          </a:p>
          <a:p>
            <a:r>
              <a:rPr lang="en-US" dirty="0" smtClean="0"/>
              <a:t>economy based on exports</a:t>
            </a:r>
          </a:p>
          <a:p>
            <a:r>
              <a:rPr lang="en-US" dirty="0" smtClean="0"/>
              <a:t>helped by new transportation and refrigeration process</a:t>
            </a:r>
          </a:p>
          <a:p>
            <a:r>
              <a:rPr lang="en-US" dirty="0" smtClean="0"/>
              <a:t>did not have manufacturing, had to import these goods</a:t>
            </a:r>
          </a:p>
          <a:p>
            <a:r>
              <a:rPr lang="en-US" dirty="0" smtClean="0"/>
              <a:t>did not use their money to pay for roads, schools, hospitals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were not very self-sufficient</a:t>
            </a:r>
          </a:p>
          <a:p>
            <a:r>
              <a:rPr lang="en-US" dirty="0" smtClean="0"/>
              <a:t>borrowed money from industrialized countries</a:t>
            </a:r>
          </a:p>
          <a:p>
            <a:r>
              <a:rPr lang="en-US" dirty="0" smtClean="0"/>
              <a:t>went into debt, still controlled economically</a:t>
            </a:r>
          </a:p>
          <a:p>
            <a:endParaRPr lang="en-US" dirty="0"/>
          </a:p>
        </p:txBody>
      </p:sp>
      <p:pic>
        <p:nvPicPr>
          <p:cNvPr id="12290" name="Picture 2" descr="C:\Documents and Settings\kcs user\Local Settings\Temporary Internet Files\Content.IE5\HKTJ1J5H\MCj0361050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886200"/>
            <a:ext cx="1811426" cy="1754734"/>
          </a:xfrm>
          <a:prstGeom prst="rect">
            <a:avLst/>
          </a:prstGeom>
          <a:noFill/>
        </p:spPr>
      </p:pic>
      <p:pic>
        <p:nvPicPr>
          <p:cNvPr id="12291" name="Picture 3" descr="C:\Documents and Settings\kcs user\Local Settings\Temporary Internet Files\Content.IE5\K30CDP0Y\MCj0411518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1468537" cy="1200150"/>
          </a:xfrm>
          <a:prstGeom prst="rect">
            <a:avLst/>
          </a:prstGeom>
          <a:noFill/>
        </p:spPr>
      </p:pic>
      <p:pic>
        <p:nvPicPr>
          <p:cNvPr id="12292" name="Picture 4" descr="C:\Documents and Settings\kcs user\Local Settings\Temporary Internet Files\Content.IE5\OZBL1FS8\MCj0240395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0"/>
            <a:ext cx="1022299" cy="1797710"/>
          </a:xfrm>
          <a:prstGeom prst="rect">
            <a:avLst/>
          </a:prstGeom>
          <a:noFill/>
        </p:spPr>
      </p:pic>
      <p:pic>
        <p:nvPicPr>
          <p:cNvPr id="12293" name="Picture 5" descr="C:\Documents and Settings\kcs user\Local Settings\Temporary Internet Files\Content.IE5\RZ8MLF63\MMj02363740000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4038600"/>
            <a:ext cx="1535545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Monroe</a:t>
            </a:r>
            <a:r>
              <a:rPr lang="en-US" sz="3600" dirty="0" smtClean="0"/>
              <a:t> </a:t>
            </a:r>
            <a:r>
              <a:rPr lang="en-US" sz="3600" b="1" dirty="0" smtClean="0"/>
              <a:t>Doctrine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 smtClean="0"/>
              <a:t>-document by president James Monroe stating that the Americas cannot be colonized by Europe anymore.</a:t>
            </a:r>
          </a:p>
          <a:p>
            <a:endParaRPr lang="en-US" dirty="0"/>
          </a:p>
        </p:txBody>
      </p:sp>
      <p:pic>
        <p:nvPicPr>
          <p:cNvPr id="13315" name="Picture 3" descr="C:\Documents and Settings\kcs user\Local Settings\Temporary Internet Files\Content.IE5\8115RJEQ\MCj0097639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066800"/>
            <a:ext cx="479596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0" dirty="0" smtClean="0">
                <a:solidFill>
                  <a:srgbClr val="00B0F0"/>
                </a:solidFill>
              </a:rPr>
              <a:t>Practice Words</a:t>
            </a:r>
            <a:endParaRPr lang="en-US" b="0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Spanish Word/Phrase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Pronunciation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44958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Agua</a:t>
            </a:r>
          </a:p>
          <a:p>
            <a:pPr>
              <a:buNone/>
            </a:pP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Gracias</a:t>
            </a:r>
          </a:p>
          <a:p>
            <a:pPr>
              <a:buNone/>
            </a:pP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Amigo</a:t>
            </a:r>
          </a:p>
          <a:p>
            <a:pPr>
              <a:buNone/>
            </a:pP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Donde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esta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el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bano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  <a:p>
            <a:pPr>
              <a:buNone/>
            </a:pP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No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credito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44958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AH–</a:t>
            </a:r>
            <a:r>
              <a:rPr lang="en-US" dirty="0" err="1" smtClean="0">
                <a:solidFill>
                  <a:srgbClr val="FFC000"/>
                </a:solidFill>
              </a:rPr>
              <a:t>gooah</a:t>
            </a:r>
            <a:r>
              <a:rPr lang="en-US" dirty="0" smtClean="0">
                <a:solidFill>
                  <a:srgbClr val="FFC000"/>
                </a:solidFill>
              </a:rPr>
              <a:t>    (water)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GRAH–see-ahs  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		(thank you)</a:t>
            </a:r>
          </a:p>
          <a:p>
            <a:pPr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ah-MEE-go  (friend)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DOHN-day  eh-STAH  EHL  BAHN –</a:t>
            </a:r>
            <a:r>
              <a:rPr lang="en-US" dirty="0" err="1" smtClean="0">
                <a:solidFill>
                  <a:srgbClr val="FFC000"/>
                </a:solidFill>
              </a:rPr>
              <a:t>yo</a:t>
            </a:r>
            <a:r>
              <a:rPr lang="en-US" dirty="0" smtClean="0">
                <a:solidFill>
                  <a:srgbClr val="FFC000"/>
                </a:solidFill>
              </a:rPr>
              <a:t> (Where is the bathroom?)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NO  CREHD-</a:t>
            </a:r>
            <a:r>
              <a:rPr lang="en-US" dirty="0" err="1" smtClean="0">
                <a:solidFill>
                  <a:srgbClr val="FFC000"/>
                </a:solidFill>
              </a:rPr>
              <a:t>ee</a:t>
            </a:r>
            <a:r>
              <a:rPr lang="en-US" dirty="0" smtClean="0">
                <a:solidFill>
                  <a:srgbClr val="FFC000"/>
                </a:solidFill>
              </a:rPr>
              <a:t>-</a:t>
            </a:r>
            <a:r>
              <a:rPr lang="en-US" dirty="0" err="1" smtClean="0">
                <a:solidFill>
                  <a:srgbClr val="FFC000"/>
                </a:solidFill>
              </a:rPr>
              <a:t>toh</a:t>
            </a:r>
            <a:r>
              <a:rPr lang="en-US" dirty="0" smtClean="0">
                <a:solidFill>
                  <a:srgbClr val="FFC000"/>
                </a:solidFill>
              </a:rPr>
              <a:t>	(no credit)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Cuba and the </a:t>
            </a:r>
            <a:r>
              <a:rPr lang="en-US" u="sng" dirty="0" smtClean="0"/>
              <a:t>Spanish American War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colony of Spain</a:t>
            </a:r>
          </a:p>
          <a:p>
            <a:r>
              <a:rPr lang="en-US" dirty="0" smtClean="0"/>
              <a:t>1868, declares independence and fights 10 year war </a:t>
            </a:r>
          </a:p>
          <a:p>
            <a:r>
              <a:rPr lang="en-US" dirty="0" smtClean="0"/>
              <a:t>U.S. helps Cuba win for two reasons:</a:t>
            </a:r>
          </a:p>
          <a:p>
            <a:pPr lvl="0"/>
            <a:r>
              <a:rPr lang="en-US" dirty="0" smtClean="0"/>
              <a:t>1.  held businesses there	</a:t>
            </a:r>
          </a:p>
          <a:p>
            <a:r>
              <a:rPr lang="en-US" dirty="0" smtClean="0"/>
              <a:t>2.  Spain put people in concentration camps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-U.S. stays in Cuba and sets up government</a:t>
            </a:r>
          </a:p>
          <a:p>
            <a:r>
              <a:rPr lang="en-US" dirty="0" smtClean="0"/>
              <a:t>-Cubans not happy with U.S. (even today)</a:t>
            </a:r>
          </a:p>
          <a:p>
            <a:endParaRPr lang="en-US" dirty="0"/>
          </a:p>
        </p:txBody>
      </p:sp>
      <p:pic>
        <p:nvPicPr>
          <p:cNvPr id="5" name="Picture 3" descr="map-American Imperialism-1895-1935"/>
          <p:cNvPicPr>
            <a:picLocks noChangeAspect="1" noChangeArrowheads="1"/>
          </p:cNvPicPr>
          <p:nvPr/>
        </p:nvPicPr>
        <p:blipFill>
          <a:blip r:embed="rId2">
            <a:lum bright="-12000" contrast="18000"/>
          </a:blip>
          <a:srcRect l="1558" t="516" b="9248"/>
          <a:stretch>
            <a:fillRect/>
          </a:stretch>
        </p:blipFill>
        <p:spPr bwMode="auto">
          <a:xfrm>
            <a:off x="4495801" y="3733800"/>
            <a:ext cx="4648200" cy="3124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Panama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-U.S. helps Panama win independence from Colombia</a:t>
            </a:r>
          </a:p>
          <a:p>
            <a:r>
              <a:rPr lang="en-US" dirty="0" smtClean="0"/>
              <a:t>-rewarded with 10 mile wide strip of land to make the:</a:t>
            </a:r>
          </a:p>
          <a:p>
            <a:r>
              <a:rPr lang="en-US" sz="3200" u="sng" dirty="0" smtClean="0">
                <a:solidFill>
                  <a:srgbClr val="00B050"/>
                </a:solidFill>
              </a:rPr>
              <a:t>Panama Canal</a:t>
            </a:r>
            <a:endParaRPr lang="en-US" sz="32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U.S. oversees all of the Americas after the: </a:t>
            </a:r>
          </a:p>
          <a:p>
            <a:r>
              <a:rPr lang="en-US" u="sng" dirty="0" smtClean="0">
                <a:solidFill>
                  <a:srgbClr val="00B050"/>
                </a:solidFill>
              </a:rPr>
              <a:t>Roosevelt Corollary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– president Theodore Roosevelt says the U.S. should have police power in the Western world</a:t>
            </a:r>
          </a:p>
          <a:p>
            <a:endParaRPr lang="en-US" dirty="0"/>
          </a:p>
        </p:txBody>
      </p:sp>
      <p:pic>
        <p:nvPicPr>
          <p:cNvPr id="5" name="Picture 8" descr="map-Panama Canal-1-2"/>
          <p:cNvPicPr>
            <a:picLocks noChangeAspect="1" noChangeArrowheads="1"/>
          </p:cNvPicPr>
          <p:nvPr/>
        </p:nvPicPr>
        <p:blipFill>
          <a:blip r:embed="rId2">
            <a:lum bright="-12000" contrast="18000"/>
          </a:blip>
          <a:srcRect b="7552"/>
          <a:stretch>
            <a:fillRect/>
          </a:stretch>
        </p:blipFill>
        <p:spPr bwMode="auto">
          <a:xfrm>
            <a:off x="6324600" y="0"/>
            <a:ext cx="2819400" cy="251220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" name="Picture 4" descr="pol_cartoon-Big Stick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0" y="4648200"/>
            <a:ext cx="2819400" cy="220065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7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7543800" cy="21336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chemeClr val="accent2"/>
                </a:solidFill>
              </a:rPr>
              <a:t/>
            </a:r>
            <a:br>
              <a:rPr lang="en-US" i="1" dirty="0" smtClean="0">
                <a:solidFill>
                  <a:schemeClr val="accent2"/>
                </a:solidFill>
              </a:rPr>
            </a:br>
            <a:r>
              <a:rPr lang="en-US" i="1" dirty="0" smtClean="0">
                <a:solidFill>
                  <a:schemeClr val="accent2"/>
                </a:solidFill>
              </a:rPr>
              <a:t/>
            </a:r>
            <a:br>
              <a:rPr lang="en-US" i="1" dirty="0" smtClean="0">
                <a:solidFill>
                  <a:schemeClr val="accent2"/>
                </a:solidFill>
              </a:rPr>
            </a:br>
            <a:r>
              <a:rPr lang="en-US" i="1" dirty="0" smtClean="0">
                <a:solidFill>
                  <a:schemeClr val="accent2"/>
                </a:solidFill>
              </a:rPr>
              <a:t/>
            </a:r>
            <a:br>
              <a:rPr lang="en-US" i="1" dirty="0" smtClean="0">
                <a:solidFill>
                  <a:schemeClr val="accent2"/>
                </a:solidFill>
              </a:rPr>
            </a:br>
            <a:r>
              <a:rPr lang="en-US" i="1" dirty="0" smtClean="0">
                <a:solidFill>
                  <a:schemeClr val="accent2"/>
                </a:solidFill>
              </a:rPr>
              <a:t/>
            </a:r>
            <a:br>
              <a:rPr lang="en-US" i="1" dirty="0" smtClean="0">
                <a:solidFill>
                  <a:schemeClr val="accent2"/>
                </a:solidFill>
              </a:rPr>
            </a:br>
            <a:r>
              <a:rPr lang="en-US" i="1" dirty="0" smtClean="0">
                <a:solidFill>
                  <a:schemeClr val="accent2"/>
                </a:solidFill>
              </a:rPr>
              <a:t/>
            </a:r>
            <a:br>
              <a:rPr lang="en-US" i="1" dirty="0" smtClean="0">
                <a:solidFill>
                  <a:schemeClr val="accent2"/>
                </a:solidFill>
              </a:rPr>
            </a:br>
            <a:r>
              <a:rPr lang="en-US" i="1" dirty="0" smtClean="0">
                <a:solidFill>
                  <a:schemeClr val="accent2"/>
                </a:solidFill>
              </a:rPr>
              <a:t>Struggle in Latin America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5400" b="1" dirty="0" smtClean="0">
                <a:solidFill>
                  <a:schemeClr val="accent1"/>
                </a:solidFill>
              </a:rPr>
              <a:t>  27.1 Outline	       p. 852</a:t>
            </a:r>
          </a:p>
          <a:p>
            <a:endParaRPr lang="en-US" dirty="0"/>
          </a:p>
        </p:txBody>
      </p:sp>
      <p:pic>
        <p:nvPicPr>
          <p:cNvPr id="4" name="Picture 3" descr="C:\Documents and Settings\kcs user\Local Settings\Temporary Internet Files\Content.IE5\VQ9O9UI6\MCj0435115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09800"/>
            <a:ext cx="2036869" cy="2514600"/>
          </a:xfrm>
          <a:prstGeom prst="rect">
            <a:avLst/>
          </a:prstGeom>
          <a:noFill/>
        </p:spPr>
      </p:pic>
      <p:pic>
        <p:nvPicPr>
          <p:cNvPr id="5" name="Picture 2" descr="C:\Documents and Settings\kcs user\Local Settings\Temporary Internet Files\Content.IE5\1Z2UU1H4\MCj0435111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2209800"/>
            <a:ext cx="1352550" cy="2563657"/>
          </a:xfrm>
          <a:prstGeom prst="rect">
            <a:avLst/>
          </a:prstGeom>
          <a:noFill/>
        </p:spPr>
      </p:pic>
      <p:pic>
        <p:nvPicPr>
          <p:cNvPr id="14338" name="Picture 2" descr="C:\Documents and Settings\kcs user\Local Settings\Temporary Internet Files\Content.IE5\Q43SQNAL\MCj0335675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60552" y="2302598"/>
            <a:ext cx="3622895" cy="2252804"/>
          </a:xfrm>
          <a:prstGeom prst="rect">
            <a:avLst/>
          </a:prstGeom>
          <a:noFill/>
        </p:spPr>
      </p:pic>
      <p:pic>
        <p:nvPicPr>
          <p:cNvPr id="9" name="La Bamb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715000" y="5943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3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169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people fed up with </a:t>
            </a:r>
            <a:r>
              <a:rPr lang="en-US" u="sng" dirty="0" err="1" smtClean="0">
                <a:solidFill>
                  <a:schemeClr val="accent1">
                    <a:lumMod val="75000"/>
                  </a:schemeClr>
                </a:solidFill>
              </a:rPr>
              <a:t>Porfirio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 Diaz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and his tactics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Francisco Madero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-arrested for trying to run against Diaz in presidential election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-sent to U.S. where he called for a revolution to overthrow Diaz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this would be the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Mexican Revolution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(see p. 853)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5" descr="Francisco I. Madero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4672288" y="2362200"/>
            <a:ext cx="3987249" cy="3763963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Mexican Revolution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2332037"/>
            <a:ext cx="4038600" cy="452596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-led by </a:t>
            </a:r>
            <a:r>
              <a:rPr lang="en-US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Francisco “</a:t>
            </a:r>
            <a:r>
              <a:rPr lang="en-US" u="sng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Pancho</a:t>
            </a:r>
            <a:r>
              <a:rPr lang="en-US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” Villa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in the north and </a:t>
            </a:r>
            <a:r>
              <a:rPr lang="en-US" u="sng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Emiliano</a:t>
            </a:r>
            <a:r>
              <a:rPr lang="en-US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Zapata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in the south.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-successful in defeating Diaz and forcing him out of office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-also made sure that peasants and small farmers received land</a:t>
            </a:r>
          </a:p>
          <a:p>
            <a:endParaRPr lang="en-US" dirty="0"/>
          </a:p>
        </p:txBody>
      </p:sp>
      <p:pic>
        <p:nvPicPr>
          <p:cNvPr id="5" name="Picture 3" descr="Emiliano Zapat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6629400" y="2514600"/>
            <a:ext cx="2008683" cy="3576290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</p:spPr>
      </p:pic>
      <p:pic>
        <p:nvPicPr>
          <p:cNvPr id="6" name="Picture 11" descr="Pancho Villa"/>
          <p:cNvPicPr>
            <a:picLocks noChangeAspect="1" noChangeArrowheads="1"/>
          </p:cNvPicPr>
          <p:nvPr/>
        </p:nvPicPr>
        <p:blipFill>
          <a:blip r:embed="rId3">
            <a:lum bright="-6000" contrast="6000"/>
          </a:blip>
          <a:srcRect l="5652" r="9828"/>
          <a:stretch>
            <a:fillRect/>
          </a:stretch>
        </p:blipFill>
        <p:spPr bwMode="auto">
          <a:xfrm>
            <a:off x="0" y="1828800"/>
            <a:ext cx="2385249" cy="2209800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4191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“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Pancho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” Villa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6172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Emiliano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Zapata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kcs user\Local Settings\Temporary Internet Files\Content.IE5\RZ8MLF63\MCj030135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4773" y="2286000"/>
            <a:ext cx="1589227" cy="182057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400" b="1" dirty="0" smtClean="0">
                <a:effectLst/>
              </a:rPr>
              <a:t>Civil War</a:t>
            </a:r>
            <a:endParaRPr lang="en-US" sz="4400" b="1" dirty="0"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dirty="0" smtClean="0">
                <a:solidFill>
                  <a:schemeClr val="accent2"/>
                </a:solidFill>
              </a:rPr>
              <a:t>-occurs in Mexico over power, 1 million die including Zapata</a:t>
            </a:r>
          </a:p>
          <a:p>
            <a:endParaRPr lang="en-US" sz="2800" dirty="0" smtClean="0">
              <a:solidFill>
                <a:schemeClr val="accent2"/>
              </a:solidFill>
            </a:endParaRPr>
          </a:p>
          <a:p>
            <a:r>
              <a:rPr lang="en-US" sz="2800" dirty="0" smtClean="0">
                <a:solidFill>
                  <a:schemeClr val="accent2"/>
                </a:solidFill>
              </a:rPr>
              <a:t>-1917 Mexico adopts a new constitution full of reforms</a:t>
            </a:r>
          </a:p>
          <a:p>
            <a:endParaRPr lang="en-US" dirty="0"/>
          </a:p>
        </p:txBody>
      </p:sp>
      <p:pic>
        <p:nvPicPr>
          <p:cNvPr id="1027" name="Picture 3" descr="C:\Documents and Settings\kcs user\Local Settings\Temporary Internet Files\Content.IE5\VQ9O9UI6\MCj0149431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-1"/>
            <a:ext cx="1752600" cy="2649611"/>
          </a:xfrm>
          <a:prstGeom prst="rect">
            <a:avLst/>
          </a:prstGeom>
          <a:noFill/>
        </p:spPr>
      </p:pic>
      <p:pic>
        <p:nvPicPr>
          <p:cNvPr id="1028" name="Picture 4" descr="C:\Documents and Settings\kcs user\Local Settings\Temporary Internet Files\Content.IE5\OZBL1FS8\MCj0339254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352800"/>
            <a:ext cx="907085" cy="907999"/>
          </a:xfrm>
          <a:prstGeom prst="rect">
            <a:avLst/>
          </a:prstGeom>
          <a:noFill/>
        </p:spPr>
      </p:pic>
      <p:pic>
        <p:nvPicPr>
          <p:cNvPr id="1029" name="Picture 5" descr="C:\Documents and Settings\kcs user\Local Settings\Temporary Internet Files\Content.IE5\O2MTIK9J\MPj03848740000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0"/>
            <a:ext cx="3505200" cy="3361654"/>
          </a:xfrm>
          <a:prstGeom prst="rect">
            <a:avLst/>
          </a:prstGeom>
          <a:noFill/>
        </p:spPr>
      </p:pic>
      <p:pic>
        <p:nvPicPr>
          <p:cNvPr id="1031" name="Picture 7" descr="C:\Program Files\Microsoft Office\MEDIA\CAGCAT10\j0233312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01537" y="4267200"/>
            <a:ext cx="2542463" cy="2590800"/>
          </a:xfrm>
          <a:prstGeom prst="rect">
            <a:avLst/>
          </a:prstGeom>
          <a:noFill/>
        </p:spPr>
      </p:pic>
      <p:pic>
        <p:nvPicPr>
          <p:cNvPr id="1032" name="Picture 8" descr="C:\Documents and Settings\kcs user\Local Settings\Temporary Internet Files\Content.IE5\K30CDP0Y\MPj0438698000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3896198"/>
            <a:ext cx="2837687" cy="2961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700" b="0" i="1" dirty="0" smtClean="0">
                <a:solidFill>
                  <a:srgbClr val="92D050"/>
                </a:solidFill>
                <a:effectLst/>
              </a:rPr>
              <a:t/>
            </a:r>
            <a:br>
              <a:rPr lang="en-US" sz="6700" b="0" i="1" dirty="0" smtClean="0">
                <a:solidFill>
                  <a:srgbClr val="92D050"/>
                </a:solidFill>
                <a:effectLst/>
              </a:rPr>
            </a:br>
            <a:r>
              <a:rPr lang="en-US" sz="6700" b="0" i="1" dirty="0" smtClean="0">
                <a:solidFill>
                  <a:srgbClr val="92D050"/>
                </a:solidFill>
                <a:effectLst/>
              </a:rPr>
              <a:t>Social Classes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/>
            <a:r>
              <a:rPr lang="en-US" dirty="0" smtClean="0">
                <a:solidFill>
                  <a:srgbClr val="00B0F0"/>
                </a:solidFill>
              </a:rPr>
              <a:t>1.  </a:t>
            </a:r>
            <a:r>
              <a:rPr lang="en-US" u="sng" dirty="0" err="1" smtClean="0">
                <a:solidFill>
                  <a:srgbClr val="00B0F0"/>
                </a:solidFill>
              </a:rPr>
              <a:t>Peninsulares</a:t>
            </a:r>
            <a:r>
              <a:rPr lang="en-US" dirty="0" smtClean="0">
                <a:solidFill>
                  <a:srgbClr val="00B0F0"/>
                </a:solidFill>
              </a:rPr>
              <a:t> -  highest social class, people born in Spain or from Europe</a:t>
            </a:r>
          </a:p>
          <a:p>
            <a:pPr lvl="0"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dominated life, had best jobs, money and power</a:t>
            </a:r>
          </a:p>
          <a:p>
            <a:pPr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made up &lt;1% of the population</a:t>
            </a:r>
          </a:p>
          <a:p>
            <a:pPr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held 90% of the land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2. </a:t>
            </a:r>
            <a:r>
              <a:rPr lang="en-US" u="sng" dirty="0" smtClean="0">
                <a:solidFill>
                  <a:srgbClr val="00B0F0"/>
                </a:solidFill>
              </a:rPr>
              <a:t>Creoles</a:t>
            </a:r>
            <a:r>
              <a:rPr lang="en-US" dirty="0" smtClean="0">
                <a:solidFill>
                  <a:srgbClr val="00B0F0"/>
                </a:solidFill>
              </a:rPr>
              <a:t> – family history from Europe but born in the New World</a:t>
            </a:r>
          </a:p>
          <a:p>
            <a:pPr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owned land, had decent jobs but limited power</a:t>
            </a:r>
          </a:p>
          <a:p>
            <a:pPr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many were educated back in Europe where they learned Enlightenment ideas like natural rights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0" i="1" dirty="0" smtClean="0">
                <a:solidFill>
                  <a:srgbClr val="92D050"/>
                </a:solidFill>
                <a:effectLst/>
              </a:rPr>
              <a:t>Social Classes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3. </a:t>
            </a:r>
            <a:r>
              <a:rPr lang="en-US" u="sng" dirty="0" err="1" smtClean="0">
                <a:solidFill>
                  <a:srgbClr val="00B0F0"/>
                </a:solidFill>
              </a:rPr>
              <a:t>Mestizos</a:t>
            </a:r>
            <a:r>
              <a:rPr lang="en-US" dirty="0" smtClean="0">
                <a:solidFill>
                  <a:srgbClr val="00B0F0"/>
                </a:solidFill>
              </a:rPr>
              <a:t> – mixed Native American and European people</a:t>
            </a:r>
          </a:p>
          <a:p>
            <a:pPr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3. </a:t>
            </a:r>
            <a:r>
              <a:rPr lang="en-US" u="sng" dirty="0" smtClean="0">
                <a:solidFill>
                  <a:srgbClr val="00B0F0"/>
                </a:solidFill>
              </a:rPr>
              <a:t>Mulattoes</a:t>
            </a:r>
            <a:r>
              <a:rPr lang="en-US" dirty="0" smtClean="0">
                <a:solidFill>
                  <a:srgbClr val="00B0F0"/>
                </a:solidFill>
              </a:rPr>
              <a:t> – mixed African and European people</a:t>
            </a:r>
          </a:p>
          <a:p>
            <a:pPr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very low status and wealth, no power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4. </a:t>
            </a:r>
            <a:r>
              <a:rPr lang="en-US" u="sng" dirty="0" smtClean="0">
                <a:solidFill>
                  <a:srgbClr val="00B0F0"/>
                </a:solidFill>
              </a:rPr>
              <a:t>Native Americans</a:t>
            </a:r>
            <a:r>
              <a:rPr lang="en-US" dirty="0" smtClean="0">
                <a:solidFill>
                  <a:srgbClr val="00B0F0"/>
                </a:solidFill>
              </a:rPr>
              <a:t> and </a:t>
            </a:r>
            <a:r>
              <a:rPr lang="en-US" u="sng" dirty="0" smtClean="0">
                <a:solidFill>
                  <a:srgbClr val="00B0F0"/>
                </a:solidFill>
              </a:rPr>
              <a:t>Africans</a:t>
            </a:r>
            <a:r>
              <a:rPr lang="en-US" dirty="0" smtClean="0">
                <a:solidFill>
                  <a:srgbClr val="00B0F0"/>
                </a:solidFill>
              </a:rPr>
              <a:t> –used as slaves, worked for upper classes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5" name="Picture 3" descr="haitian-creoles-lg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 bwMode="auto">
          <a:xfrm>
            <a:off x="5867400" y="3429000"/>
            <a:ext cx="1752600" cy="2530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Haiti</a:t>
            </a:r>
            <a:endParaRPr lang="en-US" sz="5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-Island in the Caribbean Sea, colony of France</a:t>
            </a: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-slave labor used on sugar plantations</a:t>
            </a: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-slave revolt led by </a:t>
            </a:r>
            <a:r>
              <a:rPr lang="en-US" sz="2400" u="sng" dirty="0" smtClean="0">
                <a:solidFill>
                  <a:srgbClr val="FFFF00"/>
                </a:solidFill>
              </a:rPr>
              <a:t>Toussaint </a:t>
            </a:r>
            <a:r>
              <a:rPr lang="en-US" sz="2400" u="sng" dirty="0" err="1" smtClean="0">
                <a:solidFill>
                  <a:srgbClr val="FFFF00"/>
                </a:solidFill>
              </a:rPr>
              <a:t>L’Ouverture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overthrows the French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-Haiti becomes its own country</a:t>
            </a:r>
          </a:p>
          <a:p>
            <a:endParaRPr lang="en-US" dirty="0"/>
          </a:p>
        </p:txBody>
      </p:sp>
      <p:pic>
        <p:nvPicPr>
          <p:cNvPr id="5" name="Picture 7" descr="Toussaint-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3733799" y="304800"/>
            <a:ext cx="2343151" cy="3124200"/>
          </a:xfrm>
          <a:prstGeom prst="rect">
            <a:avLst/>
          </a:prstGeom>
          <a:noFill/>
          <a:ln w="9525">
            <a:solidFill>
              <a:srgbClr val="A80000"/>
            </a:solidFill>
            <a:miter lim="800000"/>
            <a:headEnd/>
            <a:tailEnd/>
          </a:ln>
        </p:spPr>
      </p:pic>
      <p:pic>
        <p:nvPicPr>
          <p:cNvPr id="6" name="Picture 8" descr="Map-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0410" y="3962400"/>
            <a:ext cx="3348789" cy="2651125"/>
          </a:xfrm>
          <a:prstGeom prst="rect">
            <a:avLst/>
          </a:prstGeom>
          <a:noFill/>
          <a:ln w="9525">
            <a:solidFill>
              <a:srgbClr val="A80000"/>
            </a:solidFill>
            <a:miter lim="800000"/>
            <a:headEnd/>
            <a:tailEnd/>
          </a:ln>
        </p:spPr>
      </p:pic>
      <p:pic>
        <p:nvPicPr>
          <p:cNvPr id="3074" name="Picture 2" descr="C:\Documents and Settings\kcs user\Local Settings\Temporary Internet Files\Content.IE5\K30CDP0Y\MCj0113008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609600"/>
            <a:ext cx="1593437" cy="2386279"/>
          </a:xfrm>
          <a:prstGeom prst="rect">
            <a:avLst/>
          </a:prstGeom>
          <a:noFill/>
        </p:spPr>
      </p:pic>
      <p:pic>
        <p:nvPicPr>
          <p:cNvPr id="3075" name="Picture 3" descr="C:\Documents and Settings\kcs user\Local Settings\Temporary Internet Files\Content.IE5\DLBRB59W\MPj03626920000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4495800"/>
            <a:ext cx="1600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000" i="1" dirty="0" smtClean="0"/>
              <a:t/>
            </a:r>
            <a:br>
              <a:rPr lang="en-US" sz="6000" i="1" dirty="0" smtClean="0"/>
            </a:br>
            <a:r>
              <a:rPr lang="en-US" sz="6000" i="1" dirty="0" smtClean="0">
                <a:solidFill>
                  <a:srgbClr val="92D050"/>
                </a:solidFill>
                <a:effectLst/>
              </a:rPr>
              <a:t>Mexico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creole</a:t>
            </a:r>
            <a:r>
              <a:rPr lang="en-US" dirty="0" smtClean="0">
                <a:solidFill>
                  <a:schemeClr val="accent2"/>
                </a:solidFill>
              </a:rPr>
              <a:t> priest </a:t>
            </a:r>
            <a:r>
              <a:rPr lang="en-US" u="sng" dirty="0" smtClean="0">
                <a:solidFill>
                  <a:srgbClr val="0070C0"/>
                </a:solidFill>
              </a:rPr>
              <a:t>Miguel Hidalgo</a:t>
            </a:r>
            <a:r>
              <a:rPr lang="en-US" dirty="0" smtClean="0">
                <a:solidFill>
                  <a:srgbClr val="0070C0"/>
                </a:solidFill>
              </a:rPr>
              <a:t> (</a:t>
            </a:r>
            <a:r>
              <a:rPr lang="en-US" dirty="0" err="1" smtClean="0">
                <a:solidFill>
                  <a:srgbClr val="0070C0"/>
                </a:solidFill>
              </a:rPr>
              <a:t>ee</a:t>
            </a:r>
            <a:r>
              <a:rPr lang="en-US" dirty="0" smtClean="0">
                <a:solidFill>
                  <a:srgbClr val="0070C0"/>
                </a:solidFill>
              </a:rPr>
              <a:t>-DAHL-go)</a:t>
            </a:r>
            <a:r>
              <a:rPr lang="en-US" dirty="0" smtClean="0">
                <a:solidFill>
                  <a:schemeClr val="accent2"/>
                </a:solidFill>
              </a:rPr>
              <a:t>inspires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people to fight for freedom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unsuccessful but a few years later another priest, </a:t>
            </a:r>
            <a:r>
              <a:rPr lang="en-US" u="sng" dirty="0" smtClean="0">
                <a:solidFill>
                  <a:srgbClr val="0070C0"/>
                </a:solidFill>
              </a:rPr>
              <a:t>Jose Maria Morelos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continues the fight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wanted changes such as improved living conditions, no slavery and voting rights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independence finally achieved in 1821, with the help of another </a:t>
            </a:r>
            <a:r>
              <a:rPr lang="en-US" dirty="0" err="1" smtClean="0">
                <a:solidFill>
                  <a:schemeClr val="accent2"/>
                </a:solidFill>
              </a:rPr>
              <a:t>creole</a:t>
            </a:r>
            <a:r>
              <a:rPr lang="en-US" dirty="0" smtClean="0">
                <a:solidFill>
                  <a:schemeClr val="accent2"/>
                </a:solidFill>
              </a:rPr>
              <a:t>,  </a:t>
            </a:r>
            <a:r>
              <a:rPr lang="en-US" u="sng" dirty="0" err="1" smtClean="0">
                <a:solidFill>
                  <a:srgbClr val="0070C0"/>
                </a:solidFill>
              </a:rPr>
              <a:t>Augustin</a:t>
            </a:r>
            <a:r>
              <a:rPr lang="en-US" u="sng" dirty="0" smtClean="0">
                <a:solidFill>
                  <a:srgbClr val="0070C0"/>
                </a:solidFill>
              </a:rPr>
              <a:t> de Iturbide</a:t>
            </a:r>
            <a:r>
              <a:rPr lang="en-US" dirty="0" smtClean="0">
                <a:solidFill>
                  <a:srgbClr val="0070C0"/>
                </a:solidFill>
              </a:rPr>
              <a:t> (</a:t>
            </a:r>
            <a:r>
              <a:rPr lang="en-US" dirty="0" err="1" smtClean="0">
                <a:solidFill>
                  <a:srgbClr val="0070C0"/>
                </a:solidFill>
              </a:rPr>
              <a:t>ee</a:t>
            </a:r>
            <a:r>
              <a:rPr lang="en-US" dirty="0" smtClean="0">
                <a:solidFill>
                  <a:srgbClr val="0070C0"/>
                </a:solidFill>
              </a:rPr>
              <a:t>-</a:t>
            </a:r>
            <a:r>
              <a:rPr lang="en-US" dirty="0" err="1" smtClean="0">
                <a:solidFill>
                  <a:srgbClr val="0070C0"/>
                </a:solidFill>
              </a:rPr>
              <a:t>tur</a:t>
            </a:r>
            <a:r>
              <a:rPr lang="en-US" dirty="0" smtClean="0">
                <a:solidFill>
                  <a:srgbClr val="0070C0"/>
                </a:solidFill>
              </a:rPr>
              <a:t>-BEE-day)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the countries in Central America also split and became independent (1838)</a:t>
            </a:r>
          </a:p>
          <a:p>
            <a:endParaRPr lang="en-US" dirty="0"/>
          </a:p>
        </p:txBody>
      </p:sp>
      <p:pic>
        <p:nvPicPr>
          <p:cNvPr id="4099" name="Picture 3" descr="C:\Documents and Settings\kcs user\Local Settings\Temporary Internet Files\Content.IE5\XQLKWZLE\MCj0183534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9266" y="4648200"/>
            <a:ext cx="1731133" cy="1445362"/>
          </a:xfrm>
          <a:prstGeom prst="rect">
            <a:avLst/>
          </a:prstGeom>
          <a:noFill/>
        </p:spPr>
      </p:pic>
      <p:pic>
        <p:nvPicPr>
          <p:cNvPr id="4100" name="Picture 4" descr="C:\Documents and Settings\kcs user\Local Settings\Temporary Internet Files\Content.IE5\RZ8MLF63\MCMP00389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676400"/>
            <a:ext cx="1313507" cy="1344502"/>
          </a:xfrm>
          <a:prstGeom prst="rect">
            <a:avLst/>
          </a:prstGeom>
          <a:noFill/>
        </p:spPr>
      </p:pic>
      <p:pic>
        <p:nvPicPr>
          <p:cNvPr id="4101" name="Picture 5" descr="C:\Documents and Settings\kcs user\Local Settings\Temporary Internet Files\Content.IE5\RZ8MLF63\MCj0433700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304800"/>
            <a:ext cx="505968" cy="1524000"/>
          </a:xfrm>
          <a:prstGeom prst="rect">
            <a:avLst/>
          </a:prstGeom>
          <a:noFill/>
        </p:spPr>
      </p:pic>
      <p:pic>
        <p:nvPicPr>
          <p:cNvPr id="4102" name="Picture 6" descr="C:\Documents and Settings\kcs user\Local Settings\Temporary Internet Files\Content.IE5\DLBRB59W\MCj0433684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381000"/>
            <a:ext cx="770408" cy="1329872"/>
          </a:xfrm>
          <a:prstGeom prst="rect">
            <a:avLst/>
          </a:prstGeom>
          <a:noFill/>
        </p:spPr>
      </p:pic>
      <p:pic>
        <p:nvPicPr>
          <p:cNvPr id="4103" name="Picture 7" descr="C:\Documents and Settings\kcs user\Local Settings\Temporary Internet Files\Content.IE5\BOVLFD9B\MCj0433696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457200"/>
            <a:ext cx="777766" cy="1219200"/>
          </a:xfrm>
          <a:prstGeom prst="rect">
            <a:avLst/>
          </a:prstGeom>
          <a:noFill/>
        </p:spPr>
      </p:pic>
      <p:pic>
        <p:nvPicPr>
          <p:cNvPr id="4104" name="Picture 8" descr="C:\Documents and Settings\kcs user\Local Settings\Temporary Internet Files\Content.IE5\O2MTIK9J\MCj0433702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381000"/>
            <a:ext cx="1143000" cy="1296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3"/>
                </a:solidFill>
                <a:effectLst/>
              </a:rPr>
              <a:t>South America</a:t>
            </a:r>
            <a:endParaRPr lang="en-US" sz="4800" dirty="0">
              <a:solidFill>
                <a:schemeClr val="accent3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creoles saw other countries (U.S., Mexico) becoming free and thought they could do it too</a:t>
            </a:r>
          </a:p>
          <a:p>
            <a:r>
              <a:rPr lang="en-US" u="sng" dirty="0" smtClean="0">
                <a:solidFill>
                  <a:srgbClr val="00B050"/>
                </a:solidFill>
              </a:rPr>
              <a:t>Simon (see-MOHN) Bolivar</a:t>
            </a:r>
            <a:r>
              <a:rPr lang="en-US" dirty="0" smtClean="0">
                <a:solidFill>
                  <a:srgbClr val="00B050"/>
                </a:solidFill>
              </a:rPr>
              <a:t> – </a:t>
            </a:r>
            <a:r>
              <a:rPr lang="en-US" dirty="0" err="1" smtClean="0">
                <a:solidFill>
                  <a:srgbClr val="00B050"/>
                </a:solidFill>
              </a:rPr>
              <a:t>creole</a:t>
            </a:r>
            <a:r>
              <a:rPr lang="en-US" dirty="0" smtClean="0">
                <a:solidFill>
                  <a:srgbClr val="00B050"/>
                </a:solidFill>
              </a:rPr>
              <a:t> from Venezuela who freed his country from the Spanish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also helped free neighboring countries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known as “el </a:t>
            </a:r>
            <a:r>
              <a:rPr lang="en-US" dirty="0" err="1" smtClean="0">
                <a:solidFill>
                  <a:srgbClr val="00B050"/>
                </a:solidFill>
              </a:rPr>
              <a:t>Libertador</a:t>
            </a:r>
            <a:r>
              <a:rPr lang="en-US" dirty="0" smtClean="0">
                <a:solidFill>
                  <a:srgbClr val="00B050"/>
                </a:solidFill>
              </a:rPr>
              <a:t>” (the Liberator)</a:t>
            </a:r>
          </a:p>
          <a:p>
            <a:endParaRPr lang="en-US" dirty="0"/>
          </a:p>
        </p:txBody>
      </p:sp>
      <p:pic>
        <p:nvPicPr>
          <p:cNvPr id="5" name="Picture 3" descr="bolivar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704181"/>
            <a:ext cx="2819400" cy="4318000"/>
          </a:xfrm>
          <a:prstGeom prst="rect">
            <a:avLst/>
          </a:prstGeom>
          <a:noFill/>
          <a:ln w="9525">
            <a:solidFill>
              <a:srgbClr val="A8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2400" u="sng" dirty="0" smtClean="0">
                <a:solidFill>
                  <a:srgbClr val="FFC000"/>
                </a:solidFill>
              </a:rPr>
              <a:t>Jose de San Martin (mar-TEEN)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-from Argentina, joins with Bolivar and helps to free countries in the Southern part of S. America</a:t>
            </a:r>
          </a:p>
          <a:p>
            <a:endParaRPr lang="en-US" dirty="0"/>
          </a:p>
        </p:txBody>
      </p:sp>
      <p:pic>
        <p:nvPicPr>
          <p:cNvPr id="5" name="Content Placeholder 4" descr="Ohiggins san martin crossing and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676400"/>
            <a:ext cx="4858805" cy="3658394"/>
          </a:xfrm>
          <a:prstGeom prst="rect">
            <a:avLst/>
          </a:prstGeom>
          <a:noFill/>
          <a:ln w="9525">
            <a:solidFill>
              <a:srgbClr val="A8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507</TotalTime>
  <Words>1260</Words>
  <Application>Microsoft Office PowerPoint</Application>
  <PresentationFormat>On-screen Show (4:3)</PresentationFormat>
  <Paragraphs>206</Paragraphs>
  <Slides>35</Slides>
  <Notes>5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Apex</vt:lpstr>
      <vt:lpstr>Chapter 20, Section 3</vt:lpstr>
      <vt:lpstr> Spanish lessons </vt:lpstr>
      <vt:lpstr>Practice Words</vt:lpstr>
      <vt:lpstr> Social Classes </vt:lpstr>
      <vt:lpstr>Social Classes</vt:lpstr>
      <vt:lpstr>Haiti</vt:lpstr>
      <vt:lpstr> Mexico </vt:lpstr>
      <vt:lpstr>South America</vt:lpstr>
      <vt:lpstr>Jose de San Martin (mar-TEEN)</vt:lpstr>
      <vt:lpstr>Brazil</vt:lpstr>
      <vt:lpstr>The U.S. expands  p. 739 </vt:lpstr>
      <vt:lpstr>The Louisiana Purchase </vt:lpstr>
      <vt:lpstr>Manifest Destiny</vt:lpstr>
      <vt:lpstr>THE AMERICAN CIVIL WAR</vt:lpstr>
      <vt:lpstr> The Civil War </vt:lpstr>
      <vt:lpstr>The Civil War: Union vs Confederacy</vt:lpstr>
      <vt:lpstr>Confederate        Union</vt:lpstr>
      <vt:lpstr>The first States secede </vt:lpstr>
      <vt:lpstr>Slide 19</vt:lpstr>
      <vt:lpstr>Emancipation Proclamation</vt:lpstr>
      <vt:lpstr>    Imperialism in Latin America </vt:lpstr>
      <vt:lpstr>Imperialism</vt:lpstr>
      <vt:lpstr> Mexican-American War </vt:lpstr>
      <vt:lpstr>Benito Juarez</vt:lpstr>
      <vt:lpstr>Slide 25</vt:lpstr>
      <vt:lpstr>Porfirio Diaz </vt:lpstr>
      <vt:lpstr>Peonage</vt:lpstr>
      <vt:lpstr>Latin American Trade</vt:lpstr>
      <vt:lpstr>Monroe Doctrine</vt:lpstr>
      <vt:lpstr>Cuba and the Spanish American War </vt:lpstr>
      <vt:lpstr>Panama</vt:lpstr>
      <vt:lpstr>     Struggle in Latin America </vt:lpstr>
      <vt:lpstr>people fed up with Porfirio Diaz and his tactics</vt:lpstr>
      <vt:lpstr>Mexican Revolution </vt:lpstr>
      <vt:lpstr>Civil War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20, Section 3</dc:title>
  <dc:creator/>
  <cp:lastModifiedBy>KCS</cp:lastModifiedBy>
  <cp:revision>52</cp:revision>
  <dcterms:created xsi:type="dcterms:W3CDTF">2006-08-16T00:00:00Z</dcterms:created>
  <dcterms:modified xsi:type="dcterms:W3CDTF">2009-04-08T12:51:01Z</dcterms:modified>
</cp:coreProperties>
</file>