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3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CB89C-AFF7-4B55-BEA6-2960B303735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422E28B-B1B3-459B-AD92-91D52E6AEF9D}">
      <dgm:prSet/>
      <dgm:spPr/>
      <dgm:t>
        <a:bodyPr>
          <a:scene3d>
            <a:camera prst="perspectiveRelaxedModerately"/>
            <a:lightRig rig="threePt" dir="t"/>
          </a:scene3d>
        </a:bodyPr>
        <a:lstStyle/>
        <a:p>
          <a:pPr rtl="0"/>
          <a:r>
            <a:rPr lang="en-US" b="1" baseline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New Technology and Inventions</a:t>
          </a:r>
          <a:endParaRPr lang="en-US" b="1" baseline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60FEA1-6EC2-44EF-8A2E-EAA65421500F}" type="parTrans" cxnId="{E19BDFA5-9DC2-4C57-B1EF-475DF2718BE6}">
      <dgm:prSet/>
      <dgm:spPr/>
      <dgm:t>
        <a:bodyPr/>
        <a:lstStyle/>
        <a:p>
          <a:endParaRPr lang="en-US"/>
        </a:p>
      </dgm:t>
    </dgm:pt>
    <dgm:pt modelId="{CF030110-1FFE-44F6-8D97-48F152C02DC3}" type="sibTrans" cxnId="{E19BDFA5-9DC2-4C57-B1EF-475DF2718BE6}">
      <dgm:prSet/>
      <dgm:spPr/>
      <dgm:t>
        <a:bodyPr/>
        <a:lstStyle/>
        <a:p>
          <a:endParaRPr lang="en-US"/>
        </a:p>
      </dgm:t>
    </dgm:pt>
    <dgm:pt modelId="{6FE6C349-9C70-4B9E-9DD7-388AF93C1789}" type="pres">
      <dgm:prSet presAssocID="{291CB89C-AFF7-4B55-BEA6-2960B30373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3E098F-24FF-4752-83B4-601BD0D6D68C}" type="pres">
      <dgm:prSet presAssocID="{1422E28B-B1B3-459B-AD92-91D52E6AEF9D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9BDFA5-9DC2-4C57-B1EF-475DF2718BE6}" srcId="{291CB89C-AFF7-4B55-BEA6-2960B3037354}" destId="{1422E28B-B1B3-459B-AD92-91D52E6AEF9D}" srcOrd="0" destOrd="0" parTransId="{1D60FEA1-6EC2-44EF-8A2E-EAA65421500F}" sibTransId="{CF030110-1FFE-44F6-8D97-48F152C02DC3}"/>
    <dgm:cxn modelId="{03B18CE5-B0A8-4DFA-A088-185D70AEEA09}" type="presOf" srcId="{1422E28B-B1B3-459B-AD92-91D52E6AEF9D}" destId="{A33E098F-24FF-4752-83B4-601BD0D6D68C}" srcOrd="0" destOrd="0" presId="urn:microsoft.com/office/officeart/2005/8/layout/process1"/>
    <dgm:cxn modelId="{F72A7BB7-C911-44B9-ADFF-F7358970D115}" type="presOf" srcId="{291CB89C-AFF7-4B55-BEA6-2960B3037354}" destId="{6FE6C349-9C70-4B9E-9DD7-388AF93C1789}" srcOrd="0" destOrd="0" presId="urn:microsoft.com/office/officeart/2005/8/layout/process1"/>
    <dgm:cxn modelId="{6DBC0B6B-29DB-4D33-8442-54F5B7C8FA8D}" type="presParOf" srcId="{6FE6C349-9C70-4B9E-9DD7-388AF93C1789}" destId="{A33E098F-24FF-4752-83B4-601BD0D6D68C}" srcOrd="0" destOrd="0" presId="urn:microsoft.com/office/officeart/2005/8/layout/process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3/13/2009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BHS\APPS\USERS\WOLFORDM\Lessons\WH%20ch.%2019%20and%2021%20(Industrial%20Revolution)\ch.21%20powerpoint%20music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BHS\APPS\USERS\WOLFORDM\Lessons\WH%20ch.%2019%20and%2021%20(Industrial%20Revolution)\ch.21%20powerpoint%20music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8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png"/><Relationship Id="rId2" Type="http://schemas.openxmlformats.org/officeDocument/2006/relationships/audio" Target="file:///\\ALBHS\APPS\USERS\WOLFORDM\Lessons\WH%20ch.%2019%20and%2021%20(Industrial%20Revolution)\ch.21%20powerpoint%20music.mp3" TargetMode="External"/><Relationship Id="rId1" Type="http://schemas.openxmlformats.org/officeDocument/2006/relationships/audio" Target="file:///\\ALBHS\APPS\USERS\WOLFORDM\Lessons\WH%20ch.%2019%20and%2021%20(Industrial%20Revolution)\WH%20ch.%2021%20(Life%20in%20the%20Industrial%20Age)\ch.21%20powerpoint%20music.mp3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\\ALBHS\APPS\USERS\WOLFORDM\Lessons\WH%20ch.%2019%20and%2021%20(Industrial%20Revolution)\industry%20video%20(6min).wm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BHS\APPS\USERS\WOLFORDM\Lessons\WH%20ch.%2019%20and%2021%20(Industrial%20Revolution)\ch.21%20powerpoint%20music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wmf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4191000" cy="1828800"/>
          </a:xfrm>
        </p:spPr>
        <p:txBody>
          <a:bodyPr/>
          <a:lstStyle/>
          <a:p>
            <a:pPr algn="l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21	Page 659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4876800"/>
            <a:ext cx="5114778" cy="1101248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in the Industrial Age</a:t>
            </a:r>
            <a:endParaRPr lang="en-US" sz="60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Clermont"/>
          <p:cNvPicPr>
            <a:picLocks noChangeAspect="1" noChangeArrowheads="1"/>
          </p:cNvPicPr>
          <p:nvPr/>
        </p:nvPicPr>
        <p:blipFill>
          <a:blip r:embed="rId3">
            <a:lum bright="6000" contrast="6000"/>
          </a:blip>
          <a:srcRect b="17825"/>
          <a:stretch>
            <a:fillRect/>
          </a:stretch>
        </p:blipFill>
        <p:spPr bwMode="auto">
          <a:xfrm>
            <a:off x="228600" y="2133600"/>
            <a:ext cx="4114800" cy="1865376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5" name="Picture 4" descr="Lowell-3"/>
          <p:cNvPicPr>
            <a:picLocks noChangeAspect="1" noChangeArrowheads="1"/>
          </p:cNvPicPr>
          <p:nvPr/>
        </p:nvPicPr>
        <p:blipFill>
          <a:blip r:embed="rId4">
            <a:lum contrast="12000"/>
          </a:blip>
          <a:srcRect t="1488" r="1315"/>
          <a:stretch>
            <a:fillRect/>
          </a:stretch>
        </p:blipFill>
        <p:spPr bwMode="auto">
          <a:xfrm>
            <a:off x="4785094" y="304800"/>
            <a:ext cx="4054106" cy="403860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6" name="Picture 6" descr="Lowell Girls-2"/>
          <p:cNvPicPr>
            <a:picLocks noChangeAspect="1" noChangeArrowheads="1"/>
          </p:cNvPicPr>
          <p:nvPr/>
        </p:nvPicPr>
        <p:blipFill>
          <a:blip r:embed="rId5">
            <a:lum contrast="6000"/>
          </a:blip>
          <a:srcRect l="1819"/>
          <a:stretch>
            <a:fillRect/>
          </a:stretch>
        </p:blipFill>
        <p:spPr bwMode="auto">
          <a:xfrm>
            <a:off x="914400" y="4191000"/>
            <a:ext cx="2209800" cy="236220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8" name="ch.21 powerpoint 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13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381000"/>
            <a:ext cx="4419600" cy="164896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5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Change</a:t>
            </a:r>
            <a:endParaRPr lang="en-US" sz="5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029200"/>
            <a:ext cx="8382000" cy="1406048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3		Page 674</a:t>
            </a:r>
            <a:endParaRPr lang="en-US" sz="48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C:\Documents and Settings\kcs user\Local Settings\Temporary Internet Files\Content.IE5\O2MTIK9J\MPj0384874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43000"/>
            <a:ext cx="3438761" cy="3297936"/>
          </a:xfrm>
          <a:prstGeom prst="rect">
            <a:avLst/>
          </a:prstGeom>
          <a:noFill/>
        </p:spPr>
      </p:pic>
      <p:pic>
        <p:nvPicPr>
          <p:cNvPr id="22533" name="Picture 5" descr="C:\Documents and Settings\kcs user\Local Settings\Temporary Internet Files\Content.IE5\M37NOBYK\MCPE02514_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209800"/>
            <a:ext cx="3352800" cy="2636771"/>
          </a:xfrm>
          <a:prstGeom prst="rect">
            <a:avLst/>
          </a:prstGeom>
          <a:noFill/>
        </p:spPr>
      </p:pic>
      <p:pic>
        <p:nvPicPr>
          <p:cNvPr id="7" name="ch.21 powerpoint 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13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Change</a:t>
            </a:r>
            <a:endParaRPr lang="en-US" sz="5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US" u="sng" dirty="0" smtClean="0">
                <a:solidFill>
                  <a:srgbClr val="FFC000"/>
                </a:solidFill>
              </a:rPr>
              <a:t>Temperance movement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– limiting or getting rid of alcohol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leads to </a:t>
            </a:r>
            <a:r>
              <a:rPr lang="en-US" i="1" u="sng" dirty="0" smtClean="0">
                <a:solidFill>
                  <a:srgbClr val="FFC000"/>
                </a:solidFill>
              </a:rPr>
              <a:t>prohibit</a:t>
            </a:r>
            <a:r>
              <a:rPr lang="en-US" u="sng" dirty="0" smtClean="0">
                <a:solidFill>
                  <a:srgbClr val="FFC000"/>
                </a:solidFill>
              </a:rPr>
              <a:t>ion</a:t>
            </a:r>
            <a:endParaRPr lang="en-US" dirty="0" smtClean="0">
              <a:solidFill>
                <a:srgbClr val="FFC000"/>
              </a:solidFill>
            </a:endParaRPr>
          </a:p>
          <a:p>
            <a:r>
              <a:rPr lang="en-US" u="sng" dirty="0" smtClean="0">
                <a:solidFill>
                  <a:srgbClr val="FFC000"/>
                </a:solidFill>
              </a:rPr>
              <a:t>Suffrage movement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– trying to earn the right to vote for women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public education </a:t>
            </a:r>
            <a:r>
              <a:rPr lang="en-US" dirty="0" smtClean="0">
                <a:solidFill>
                  <a:srgbClr val="00B0F0"/>
                </a:solidFill>
              </a:rPr>
              <a:t>becomes available to more and more families (women and lower social classes too)</a:t>
            </a:r>
          </a:p>
          <a:p>
            <a:pPr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More colleges and universities built also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5105400" cy="1344168"/>
          </a:xfrm>
        </p:spPr>
        <p:txBody>
          <a:bodyPr/>
          <a:lstStyle/>
          <a:p>
            <a:pPr algn="l"/>
            <a:r>
              <a:rPr lang="en-US" sz="4800" dirty="0" smtClean="0"/>
              <a:t>Art in the Industrial Age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5486400"/>
            <a:ext cx="5114778" cy="1101248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Section 4  Page 681</a:t>
            </a:r>
            <a:endParaRPr lang="en-US" sz="4400" dirty="0">
              <a:solidFill>
                <a:srgbClr val="00B0F0"/>
              </a:solidFill>
            </a:endParaRPr>
          </a:p>
        </p:txBody>
      </p:sp>
      <p:pic>
        <p:nvPicPr>
          <p:cNvPr id="4" name="ch.21 powerpoint 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Picture 4" descr="225px-Louis_Daguerre_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600200"/>
            <a:ext cx="2857500" cy="3683000"/>
          </a:xfrm>
          <a:prstGeom prst="rect">
            <a:avLst/>
          </a:prstGeom>
        </p:spPr>
      </p:pic>
      <p:pic>
        <p:nvPicPr>
          <p:cNvPr id="6" name="Picture 5" descr="Claude_Mone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200" y="2133600"/>
            <a:ext cx="4114800" cy="3154680"/>
          </a:xfrm>
          <a:prstGeom prst="rect">
            <a:avLst/>
          </a:prstGeom>
        </p:spPr>
      </p:pic>
      <p:pic>
        <p:nvPicPr>
          <p:cNvPr id="7" name="Picture 6" descr="realism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400" y="304800"/>
            <a:ext cx="1905434" cy="1524347"/>
          </a:xfrm>
          <a:prstGeom prst="rect">
            <a:avLst/>
          </a:prstGeom>
        </p:spPr>
      </p:pic>
      <p:pic>
        <p:nvPicPr>
          <p:cNvPr id="8" name="ch.21 powerpoint music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3429000" y="4800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13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3520440" cy="44958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u="sng" dirty="0" smtClean="0">
                <a:solidFill>
                  <a:srgbClr val="FFFF00"/>
                </a:solidFill>
              </a:rPr>
              <a:t>Romanticism</a:t>
            </a:r>
            <a:r>
              <a:rPr lang="en-US" dirty="0" smtClean="0">
                <a:solidFill>
                  <a:srgbClr val="FFC000"/>
                </a:solidFill>
              </a:rPr>
              <a:t> – art that emphasizes imagination, freedom and emotion</a:t>
            </a:r>
          </a:p>
          <a:p>
            <a:pPr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used simple language, intense feelings and positive view of nature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2057400"/>
            <a:ext cx="3520440" cy="4525963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u="sng" dirty="0" smtClean="0">
                <a:solidFill>
                  <a:srgbClr val="FFFF00"/>
                </a:solidFill>
              </a:rPr>
              <a:t>Realism</a:t>
            </a:r>
            <a:r>
              <a:rPr lang="en-US" dirty="0" smtClean="0">
                <a:solidFill>
                  <a:srgbClr val="FFC000"/>
                </a:solidFill>
              </a:rPr>
              <a:t> – art that tried to show the world as it really was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Louis Daguerre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– makes the first photographs (</a:t>
            </a:r>
            <a:r>
              <a:rPr lang="en-US" i="1" dirty="0" smtClean="0">
                <a:solidFill>
                  <a:srgbClr val="92D050"/>
                </a:solidFill>
              </a:rPr>
              <a:t>daguerreotypes</a:t>
            </a:r>
            <a:r>
              <a:rPr lang="en-US" dirty="0" smtClean="0">
                <a:solidFill>
                  <a:srgbClr val="FFC000"/>
                </a:solidFill>
              </a:rPr>
              <a:t>)</a:t>
            </a:r>
          </a:p>
          <a:p>
            <a:r>
              <a:rPr lang="en-US" u="sng" dirty="0" smtClean="0">
                <a:solidFill>
                  <a:srgbClr val="FFFF00"/>
                </a:solidFill>
              </a:rPr>
              <a:t>Impressionism</a:t>
            </a:r>
            <a:r>
              <a:rPr lang="en-US" dirty="0" smtClean="0">
                <a:solidFill>
                  <a:srgbClr val="FFC000"/>
                </a:solidFill>
              </a:rPr>
              <a:t> – tried to show emotion from one point in time</a:t>
            </a:r>
          </a:p>
          <a:p>
            <a:endParaRPr lang="en-US" dirty="0"/>
          </a:p>
        </p:txBody>
      </p:sp>
      <p:pic>
        <p:nvPicPr>
          <p:cNvPr id="5" name="Picture 4" descr="impressioni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04799"/>
            <a:ext cx="2381250" cy="1630993"/>
          </a:xfrm>
          <a:prstGeom prst="rect">
            <a:avLst/>
          </a:prstGeom>
        </p:spPr>
      </p:pic>
      <p:pic>
        <p:nvPicPr>
          <p:cNvPr id="6" name="Picture 5" descr="romanticis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4801"/>
            <a:ext cx="2286000" cy="1662544"/>
          </a:xfrm>
          <a:prstGeom prst="rect">
            <a:avLst/>
          </a:prstGeom>
        </p:spPr>
      </p:pic>
      <p:pic>
        <p:nvPicPr>
          <p:cNvPr id="7" name="Picture 6" descr="realism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304800"/>
            <a:ext cx="1752600" cy="1656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89098" y="838200"/>
            <a:ext cx="3429000" cy="4876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-Other countries gain industry (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U.S., Germany, France</a:t>
            </a:r>
            <a:r>
              <a:rPr lang="en-US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due to a lot of </a:t>
            </a:r>
            <a:r>
              <a:rPr lang="en-US" sz="28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resources</a:t>
            </a:r>
          </a:p>
          <a:p>
            <a:endParaRPr lang="en-US" sz="28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-competition occurs between countries with industry</a:t>
            </a:r>
          </a:p>
          <a:p>
            <a:endParaRPr lang="en-US" sz="28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8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unindustrialized </a:t>
            </a:r>
            <a:r>
              <a:rPr lang="en-US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countries fall behind</a:t>
            </a:r>
          </a:p>
          <a:p>
            <a:endParaRPr lang="en-US" dirty="0"/>
          </a:p>
        </p:txBody>
      </p:sp>
      <p:pic>
        <p:nvPicPr>
          <p:cNvPr id="7" name="Picture 6" descr="steameng_thum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4343400" cy="4038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57150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Steam Engine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57200" y="381000"/>
          <a:ext cx="7242048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PRODUCTION</a:t>
            </a:r>
            <a:endParaRPr lang="en-US" sz="28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TRANSPORTATION</a:t>
            </a:r>
            <a:endParaRPr lang="en-US" sz="28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steel (from iron)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dynamite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electricity and light bulb (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Thomas Edison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interchangeable parts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pieces that can be used in place of each other</a:t>
            </a:r>
          </a:p>
          <a:p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assembly line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workers add parts to a product while it moves along a conveyor belt.  Each worker has one piece that they are responsible for.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these make production faster and cheaper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/>
              <a:t>automobiles (</a:t>
            </a:r>
            <a:r>
              <a:rPr lang="en-US" i="1" dirty="0" smtClean="0">
                <a:solidFill>
                  <a:srgbClr val="FFFF00"/>
                </a:solidFill>
              </a:rPr>
              <a:t>Henry Ford</a:t>
            </a:r>
            <a:r>
              <a:rPr lang="en-US" dirty="0" smtClean="0"/>
              <a:t>)</a:t>
            </a:r>
          </a:p>
          <a:p>
            <a:r>
              <a:rPr lang="en-US" dirty="0" smtClean="0"/>
              <a:t>airplanes (</a:t>
            </a:r>
            <a:r>
              <a:rPr lang="en-US" i="1" dirty="0" smtClean="0">
                <a:solidFill>
                  <a:srgbClr val="FFFF00"/>
                </a:solidFill>
              </a:rPr>
              <a:t>Wright Brothers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telegraph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(</a:t>
            </a:r>
            <a:r>
              <a:rPr lang="en-US" i="1" dirty="0" smtClean="0">
                <a:solidFill>
                  <a:srgbClr val="FFFF00"/>
                </a:solidFill>
              </a:rPr>
              <a:t>Samuel Morse</a:t>
            </a:r>
            <a:r>
              <a:rPr lang="en-US" dirty="0" smtClean="0"/>
              <a:t>) – sends messages over wires electronically, </a:t>
            </a:r>
            <a:r>
              <a:rPr lang="en-US" dirty="0" err="1" smtClean="0"/>
              <a:t>morse</a:t>
            </a:r>
            <a:r>
              <a:rPr lang="en-US" dirty="0" smtClean="0"/>
              <a:t> code</a:t>
            </a:r>
          </a:p>
          <a:p>
            <a:r>
              <a:rPr lang="en-US" dirty="0" smtClean="0"/>
              <a:t>radio (</a:t>
            </a:r>
            <a:r>
              <a:rPr lang="en-US" i="1" dirty="0" err="1" smtClean="0">
                <a:solidFill>
                  <a:srgbClr val="FFFF00"/>
                </a:solidFill>
              </a:rPr>
              <a:t>Guglielmo</a:t>
            </a:r>
            <a:r>
              <a:rPr lang="en-US" i="1" dirty="0" smtClean="0">
                <a:solidFill>
                  <a:srgbClr val="FFFF00"/>
                </a:solidFill>
              </a:rPr>
              <a:t> Marconi</a:t>
            </a:r>
            <a:r>
              <a:rPr lang="en-US" dirty="0" smtClean="0"/>
              <a:t>) and telephone (</a:t>
            </a:r>
            <a:r>
              <a:rPr lang="en-US" i="1" dirty="0" smtClean="0">
                <a:solidFill>
                  <a:srgbClr val="FFFF00"/>
                </a:solidFill>
              </a:rPr>
              <a:t>Alexander Graham Bell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3" grpId="0" build="p" animBg="1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dustry video (6min).wmv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" y="228600"/>
            <a:ext cx="8439151" cy="644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2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Business practices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corporations</a:t>
            </a:r>
            <a:r>
              <a:rPr lang="en-US" dirty="0" smtClean="0"/>
              <a:t> – businesses owned by several people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u="sng" dirty="0" smtClean="0">
                <a:solidFill>
                  <a:srgbClr val="FF0000"/>
                </a:solidFill>
              </a:rPr>
              <a:t>nvestors</a:t>
            </a:r>
            <a:r>
              <a:rPr lang="en-US" dirty="0" smtClean="0"/>
              <a:t> – people who provide money to businesses in hopes of making a profit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stock</a:t>
            </a:r>
            <a:r>
              <a:rPr lang="en-US" dirty="0" smtClean="0"/>
              <a:t> – tiny pieces of a business that investors can buy</a:t>
            </a:r>
          </a:p>
          <a:p>
            <a:endParaRPr lang="en-US" dirty="0"/>
          </a:p>
        </p:txBody>
      </p:sp>
      <p:pic>
        <p:nvPicPr>
          <p:cNvPr id="1026" name="Picture 2" descr="C:\Documents and Settings\kcs user\Local Settings\Temporary Internet Files\Content.IE5\6LWV2ASH\MPj0408844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828800"/>
            <a:ext cx="1752600" cy="1752600"/>
          </a:xfrm>
          <a:prstGeom prst="rect">
            <a:avLst/>
          </a:prstGeom>
          <a:noFill/>
        </p:spPr>
      </p:pic>
      <p:pic>
        <p:nvPicPr>
          <p:cNvPr id="1027" name="Picture 3" descr="C:\Documents and Settings\kcs user\Local Settings\Temporary Internet Files\Content.IE5\8115RJEQ\MCBS00512_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267200"/>
            <a:ext cx="1733272" cy="1524000"/>
          </a:xfrm>
          <a:prstGeom prst="rect">
            <a:avLst/>
          </a:prstGeom>
          <a:noFill/>
        </p:spPr>
      </p:pic>
      <p:pic>
        <p:nvPicPr>
          <p:cNvPr id="1028" name="Picture 4" descr="C:\Documents and Settings\kcs user\Local Settings\Temporary Internet Files\Content.IE5\OZBL1FS8\MCj0297275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4114800"/>
            <a:ext cx="1828800" cy="1828800"/>
          </a:xfrm>
          <a:prstGeom prst="rect">
            <a:avLst/>
          </a:prstGeom>
          <a:noFill/>
        </p:spPr>
      </p:pic>
      <p:pic>
        <p:nvPicPr>
          <p:cNvPr id="1029" name="Picture 5" descr="C:\Documents and Settings\kcs user\Local Settings\Temporary Internet Files\Content.IE5\USO3FOJ3\MCj0196188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1828800"/>
            <a:ext cx="1776679" cy="1631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artoon-Silent Highway Man - 1858"/>
          <p:cNvPicPr>
            <a:picLocks noChangeAspect="1" noChangeArrowheads="1"/>
          </p:cNvPicPr>
          <p:nvPr/>
        </p:nvPicPr>
        <p:blipFill>
          <a:blip r:embed="rId3">
            <a:lum bright="-6000" contrast="6000"/>
          </a:blip>
          <a:srcRect l="1538" t="1871" b="2690"/>
          <a:stretch>
            <a:fillRect/>
          </a:stretch>
        </p:blipFill>
        <p:spPr bwMode="auto">
          <a:xfrm>
            <a:off x="2743200" y="2286000"/>
            <a:ext cx="3538071" cy="28194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3733800" cy="1752600"/>
          </a:xfrm>
        </p:spPr>
        <p:txBody>
          <a:bodyPr/>
          <a:lstStyle/>
          <a:p>
            <a:pPr algn="l"/>
            <a:r>
              <a:rPr lang="en-US" dirty="0" smtClean="0"/>
              <a:t>Section 2		Page 667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5410200"/>
            <a:ext cx="5114778" cy="1101248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Rise of Cities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 descr="p6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657600"/>
            <a:ext cx="2842269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Industrial Town"/>
          <p:cNvPicPr>
            <a:picLocks noChangeAspect="1" noChangeArrowheads="1"/>
          </p:cNvPicPr>
          <p:nvPr/>
        </p:nvPicPr>
        <p:blipFill>
          <a:blip r:embed="rId5">
            <a:lum bright="-6000" contrast="6000"/>
          </a:blip>
          <a:srcRect l="2666" t="10933" r="2644" b="4422"/>
          <a:stretch>
            <a:fillRect/>
          </a:stretch>
        </p:blipFill>
        <p:spPr bwMode="auto">
          <a:xfrm>
            <a:off x="5486400" y="304800"/>
            <a:ext cx="3305908" cy="2286000"/>
          </a:xfrm>
          <a:prstGeom prst="rect">
            <a:avLst/>
          </a:prstGeom>
          <a:noFill/>
          <a:ln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11" name="ch.21 powerpoint 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136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en-US" i="1" u="sng" dirty="0" smtClean="0">
                <a:solidFill>
                  <a:srgbClr val="FF0000"/>
                </a:solidFill>
              </a:rPr>
              <a:t>Louis Pasteur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– discovered that tiny organisms (bacteria) caused diseases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made some vaccines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pasteurization</a:t>
            </a:r>
            <a:r>
              <a:rPr lang="en-US" dirty="0" smtClean="0">
                <a:solidFill>
                  <a:srgbClr val="FFFF00"/>
                </a:solidFill>
              </a:rPr>
              <a:t> – way to remove bacteria from milk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people realized that they needed to be clean to get rid of bacteria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hospitals became sanitized and disinfected to help also</a:t>
            </a:r>
          </a:p>
          <a:p>
            <a:endParaRPr lang="en-US" dirty="0"/>
          </a:p>
        </p:txBody>
      </p:sp>
      <p:pic>
        <p:nvPicPr>
          <p:cNvPr id="7" name="Content Placeholder 6" descr="180px-Louis_Pasteu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14800" y="1654070"/>
            <a:ext cx="2372677" cy="2873575"/>
          </a:xfrm>
        </p:spPr>
      </p:pic>
      <p:pic>
        <p:nvPicPr>
          <p:cNvPr id="1027" name="Picture 3" descr="C:\Documents and Settings\kcs user\Local Settings\Temporary Internet Files\Content.IE5\N0L1EPE5\MMj0283657000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572000"/>
            <a:ext cx="1371600" cy="1959429"/>
          </a:xfrm>
          <a:prstGeom prst="rect">
            <a:avLst/>
          </a:prstGeom>
          <a:noFill/>
        </p:spPr>
      </p:pic>
      <p:pic>
        <p:nvPicPr>
          <p:cNvPr id="1030" name="Picture 6" descr="C:\Documents and Settings\kcs user\Local Settings\Temporary Internet Files\Content.IE5\HKTJ1J5H\MMj0295159000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4953000"/>
            <a:ext cx="990600" cy="1333500"/>
          </a:xfrm>
          <a:prstGeom prst="rect">
            <a:avLst/>
          </a:prstGeom>
          <a:noFill/>
        </p:spPr>
      </p:pic>
      <p:pic>
        <p:nvPicPr>
          <p:cNvPr id="1034" name="Picture 10" descr="C:\Documents and Settings\kcs user\Local Settings\Temporary Internet Files\Content.IE5\USO3FOJ3\MMj02839480000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2286000"/>
            <a:ext cx="1038225" cy="152400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2133600" y="457200"/>
            <a:ext cx="3970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Cleaning up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smtClean="0"/>
              <a:t>Other Changes	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Work Reforms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city streets paved and lighted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police force for public protection/safety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clean water supply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sewage and sanitation systems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i="1" dirty="0" smtClean="0">
                <a:solidFill>
                  <a:srgbClr val="92D050"/>
                </a:solidFill>
              </a:rPr>
              <a:t>skyscrapers</a:t>
            </a:r>
            <a:r>
              <a:rPr lang="en-US" dirty="0" smtClean="0">
                <a:solidFill>
                  <a:srgbClr val="92D050"/>
                </a:solidFill>
              </a:rPr>
              <a:t> built to save space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 entertainment/culture (sporting events, concerts, plays, libraries, museums)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i="1" dirty="0" smtClean="0"/>
              <a:t>unions</a:t>
            </a:r>
            <a:r>
              <a:rPr lang="en-US" dirty="0" smtClean="0"/>
              <a:t> organized for worker’s rights/wages</a:t>
            </a:r>
          </a:p>
          <a:p>
            <a:r>
              <a:rPr lang="en-US" dirty="0" smtClean="0"/>
              <a:t>laws against child labor passed</a:t>
            </a:r>
          </a:p>
          <a:p>
            <a:r>
              <a:rPr lang="en-US" dirty="0" smtClean="0"/>
              <a:t>limiting of working hours</a:t>
            </a:r>
          </a:p>
          <a:p>
            <a:r>
              <a:rPr lang="en-US" dirty="0" smtClean="0"/>
              <a:t>better safety standards</a:t>
            </a:r>
          </a:p>
          <a:p>
            <a:endParaRPr lang="en-US" dirty="0"/>
          </a:p>
        </p:txBody>
      </p:sp>
      <p:pic>
        <p:nvPicPr>
          <p:cNvPr id="2050" name="Picture 2" descr="C:\Documents and Settings\kcs user\Local Settings\Temporary Internet Files\Content.IE5\1Z2UU1H4\MPj043834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1716619" cy="1146048"/>
          </a:xfrm>
          <a:prstGeom prst="rect">
            <a:avLst/>
          </a:prstGeom>
          <a:noFill/>
        </p:spPr>
      </p:pic>
      <p:pic>
        <p:nvPicPr>
          <p:cNvPr id="2051" name="Picture 3" descr="C:\Documents and Settings\kcs user\Local Settings\Temporary Internet Files\Content.IE5\USO3FOJ3\MPj0436515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81000"/>
            <a:ext cx="1716619" cy="1146048"/>
          </a:xfrm>
          <a:prstGeom prst="rect">
            <a:avLst/>
          </a:prstGeom>
          <a:noFill/>
        </p:spPr>
      </p:pic>
      <p:pic>
        <p:nvPicPr>
          <p:cNvPr id="2052" name="Picture 4" descr="C:\Documents and Settings\kcs user\Local Settings\Temporary Internet Files\Content.IE5\USO3FOJ3\MPj0422600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81000"/>
            <a:ext cx="1676400" cy="1173480"/>
          </a:xfrm>
          <a:prstGeom prst="rect">
            <a:avLst/>
          </a:prstGeom>
          <a:noFill/>
        </p:spPr>
      </p:pic>
      <p:pic>
        <p:nvPicPr>
          <p:cNvPr id="2053" name="Picture 5" descr="C:\Documents and Settings\kcs user\Local Settings\Temporary Internet Files\Content.IE5\N0L1EPE5\MCj0436133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61876" y="4572000"/>
            <a:ext cx="1669249" cy="130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kcs user\Local Settings\Temporary Internet Files\Content.IE5\OZBL1FS8\MPj0438465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562600"/>
            <a:ext cx="1850765" cy="990600"/>
          </a:xfrm>
          <a:prstGeom prst="rect">
            <a:avLst/>
          </a:prstGeom>
          <a:noFill/>
        </p:spPr>
      </p:pic>
      <p:sp>
        <p:nvSpPr>
          <p:cNvPr id="6" name="Smiley Face 5"/>
          <p:cNvSpPr/>
          <p:nvPr/>
        </p:nvSpPr>
        <p:spPr>
          <a:xfrm>
            <a:off x="5410200" y="533400"/>
            <a:ext cx="3429000" cy="11430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533400"/>
            <a:ext cx="34290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 smtClean="0"/>
              <a:t>Standard of living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89098" y="1828800"/>
            <a:ext cx="3429000" cy="4572000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-the amount of quality and comfort that a person/family has in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life</a:t>
            </a: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-this increased for most people at this time</a:t>
            </a: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-more food (healthier too), cheaper goods (esp. clothes),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cleaner environment, better transportation, etc.</a:t>
            </a:r>
          </a:p>
          <a:p>
            <a:endParaRPr lang="en-US" dirty="0"/>
          </a:p>
        </p:txBody>
      </p:sp>
      <p:pic>
        <p:nvPicPr>
          <p:cNvPr id="5" name="Picture Placeholder 4" descr="Sunset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2486" r="12486"/>
          <a:stretch>
            <a:fillRect/>
          </a:stretch>
        </p:blipFill>
        <p:spPr/>
      </p:pic>
      <p:pic>
        <p:nvPicPr>
          <p:cNvPr id="1027" name="Picture 3" descr="C:\Documents and Settings\kcs user\Local Settings\Temporary Internet Files\Content.IE5\1Z2UU1H4\MPj0438568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5562600"/>
            <a:ext cx="1488020" cy="993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102</TotalTime>
  <Words>452</Words>
  <Application>Microsoft Office PowerPoint</Application>
  <PresentationFormat>On-screen Show (4:3)</PresentationFormat>
  <Paragraphs>72</Paragraphs>
  <Slides>13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Opulent</vt:lpstr>
      <vt:lpstr>Chapter 21 Page 659</vt:lpstr>
      <vt:lpstr>Slide 2</vt:lpstr>
      <vt:lpstr>Slide 3</vt:lpstr>
      <vt:lpstr>Slide 4</vt:lpstr>
      <vt:lpstr>New Business practices</vt:lpstr>
      <vt:lpstr>Section 2  Page 667</vt:lpstr>
      <vt:lpstr> </vt:lpstr>
      <vt:lpstr>Slide 8</vt:lpstr>
      <vt:lpstr>Standard of living </vt:lpstr>
      <vt:lpstr>Cultural Change</vt:lpstr>
      <vt:lpstr>Cultural Change</vt:lpstr>
      <vt:lpstr>Art in the Industrial Age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21 Page 659</dc:title>
  <dc:creator/>
  <cp:lastModifiedBy>KCS</cp:lastModifiedBy>
  <cp:revision>21</cp:revision>
  <dcterms:created xsi:type="dcterms:W3CDTF">2006-08-16T00:00:00Z</dcterms:created>
  <dcterms:modified xsi:type="dcterms:W3CDTF">2009-03-13T14:11:35Z</dcterms:modified>
</cp:coreProperties>
</file>