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629" autoAdjust="0"/>
    <p:restoredTop sz="94660"/>
  </p:normalViewPr>
  <p:slideViewPr>
    <p:cSldViewPr>
      <p:cViewPr varScale="1">
        <p:scale>
          <a:sx n="70" d="100"/>
          <a:sy n="70" d="100"/>
        </p:scale>
        <p:origin x="1176" y="4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4/25/2017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1371600" y="533400"/>
            <a:ext cx="7543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371600" y="1981200"/>
            <a:ext cx="37338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257800" y="1981200"/>
            <a:ext cx="37338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1371600" y="4114800"/>
            <a:ext cx="37338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57800" y="4114800"/>
            <a:ext cx="37338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371600" y="6248400"/>
            <a:ext cx="16764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429000" y="6248400"/>
            <a:ext cx="3429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2390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5986A3CE-97DC-4E84-A126-E0BB3A15B82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4/25/2017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4/25/2017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4/25/2017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1D8BD707-D9CF-40AE-B4C6-C98DA3205C09}" type="datetimeFigureOut">
              <a:rPr lang="en-US" smtClean="0"/>
              <a:pPr/>
              <a:t>4/25/2017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6.png"/><Relationship Id="rId2" Type="http://schemas.openxmlformats.org/officeDocument/2006/relationships/audio" Target="file:///\\albfs01\home$\teachers\Mike.Wolford\Miscellaneous\sounds\songs\thisiswar.wav" TargetMode="External"/><Relationship Id="rId1" Type="http://schemas.openxmlformats.org/officeDocument/2006/relationships/tags" Target="../tags/tag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\\albfs01\home$\teachers\Mike.Wolford\Miscellaneous\sounds\songs\thisiswar.wav" TargetMode="Externa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3.jpeg"/><Relationship Id="rId2" Type="http://schemas.openxmlformats.org/officeDocument/2006/relationships/audio" Target="file:///\\kcsfs01\ALBHome$\Teachers\Mike.Wolford\Lessons\WH%20ch.%2026%20(World%20War%20I)\WWI%20powerpoint%20music.mp3" TargetMode="External"/><Relationship Id="rId1" Type="http://schemas.microsoft.com/office/2007/relationships/media" Target="file:///\\kcsfs01\ALBHome$\Teachers\Mike.Wolford\Lessons\WH%20ch.%2026%20(World%20War%20I)\WWI%20powerpoint%20music.mp3" TargetMode="External"/><Relationship Id="rId6" Type="http://schemas.openxmlformats.org/officeDocument/2006/relationships/image" Target="../media/image42.jpeg"/><Relationship Id="rId5" Type="http://schemas.openxmlformats.org/officeDocument/2006/relationships/image" Target="../media/image41.png"/><Relationship Id="rId4" Type="http://schemas.openxmlformats.org/officeDocument/2006/relationships/image" Target="../media/image4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gif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1.jpeg"/><Relationship Id="rId5" Type="http://schemas.openxmlformats.org/officeDocument/2006/relationships/image" Target="../media/image10.wmf"/><Relationship Id="rId4" Type="http://schemas.openxmlformats.org/officeDocument/2006/relationships/image" Target="../media/image9.w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file:///\\kcsfs01\ALBHome$\Teachers\Mike.Wolford\Lessons\WH%20ch.%2026%20(World%20War%20I)\WWI%20powerpoint%20music.mp3" TargetMode="External"/><Relationship Id="rId1" Type="http://schemas.microsoft.com/office/2007/relationships/media" Target="file:///\\kcsfs01\ALBHome$\Teachers\Mike.Wolford\Lessons\WH%20ch.%2026%20(World%20War%20I)\WWI%20powerpoint%20music.mp3" TargetMode="Externa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23.wmf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6.wmf"/><Relationship Id="rId4" Type="http://schemas.openxmlformats.org/officeDocument/2006/relationships/image" Target="../media/image25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0"/>
            <a:ext cx="6477000" cy="3352800"/>
          </a:xfrm>
        </p:spPr>
        <p:txBody>
          <a:bodyPr>
            <a:normAutofit fontScale="90000"/>
          </a:bodyPr>
          <a:lstStyle/>
          <a:p>
            <a:r>
              <a:rPr lang="en-US" sz="6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Chapter 26 Outline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 algn="r"/>
            <a:r>
              <a:rPr lang="en-US" sz="4400" i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World War I</a:t>
            </a:r>
            <a:r>
              <a:rPr lang="en-US" sz="44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(p. 815)</a:t>
            </a:r>
            <a:endParaRPr lang="en-US" sz="4400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5" descr="American trenches"/>
          <p:cNvPicPr>
            <a:picLocks noChangeAspect="1" noChangeArrowheads="1"/>
          </p:cNvPicPr>
          <p:nvPr/>
        </p:nvPicPr>
        <p:blipFill>
          <a:blip r:embed="rId4" cstate="print">
            <a:lum bright="6000" contrast="6000"/>
          </a:blip>
          <a:srcRect l="3226" t="2934" r="4301" b="4616"/>
          <a:stretch>
            <a:fillRect/>
          </a:stretch>
        </p:blipFill>
        <p:spPr>
          <a:xfrm>
            <a:off x="228600" y="3048000"/>
            <a:ext cx="3653825" cy="2676525"/>
          </a:xfrm>
          <a:prstGeom prst="rect">
            <a:avLst/>
          </a:prstGeom>
          <a:noFill/>
          <a:ln w="9525" cap="flat">
            <a:solidFill>
              <a:srgbClr val="664400"/>
            </a:solidFill>
            <a:headEnd w="med" len="med"/>
            <a:tailEnd w="med" len="med"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5" cstate="print">
            <a:lum bright="-6000" contrast="6000"/>
          </a:blip>
          <a:srcRect l="2983" t="5174" r="4477" b="4257"/>
          <a:stretch>
            <a:fillRect/>
          </a:stretch>
        </p:blipFill>
        <p:spPr>
          <a:xfrm>
            <a:off x="5334000" y="304800"/>
            <a:ext cx="3352800" cy="2578624"/>
          </a:xfrm>
          <a:prstGeom prst="rect">
            <a:avLst/>
          </a:prstGeom>
          <a:noFill/>
          <a:ln w="9525" cap="flat">
            <a:solidFill>
              <a:srgbClr val="664400"/>
            </a:solidFill>
            <a:headEnd w="med" len="med"/>
            <a:tailEnd w="med" len="med"/>
          </a:ln>
        </p:spPr>
      </p:pic>
      <p:pic>
        <p:nvPicPr>
          <p:cNvPr id="7" name="Picture 2" descr="P776_77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0" y="3124200"/>
            <a:ext cx="4124480" cy="2667000"/>
          </a:xfrm>
          <a:prstGeom prst="rect">
            <a:avLst/>
          </a:prstGeom>
          <a:noFill/>
        </p:spPr>
      </p:pic>
      <p:pic>
        <p:nvPicPr>
          <p:cNvPr id="8" name="thisiswar.wav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7" cstate="print"/>
          <a:stretch>
            <a:fillRect/>
          </a:stretch>
        </p:blipFill>
        <p:spPr>
          <a:xfrm>
            <a:off x="914400" y="6248400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27104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3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More countries get involved</a:t>
            </a:r>
            <a:endParaRPr lang="en-US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04800" y="1752600"/>
            <a:ext cx="2895600" cy="43434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-Germany needed to move fast, but </a:t>
            </a:r>
            <a:r>
              <a:rPr lang="en-US" sz="2000" i="1" dirty="0" smtClean="0">
                <a:solidFill>
                  <a:schemeClr val="accent1">
                    <a:lumMod val="75000"/>
                  </a:schemeClr>
                </a:solidFill>
              </a:rPr>
              <a:t>France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 had border blocked well</a:t>
            </a:r>
          </a:p>
          <a:p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-decided to go through </a:t>
            </a:r>
            <a:r>
              <a:rPr lang="en-US" sz="2000" i="1" dirty="0" smtClean="0">
                <a:solidFill>
                  <a:schemeClr val="accent1">
                    <a:lumMod val="75000"/>
                  </a:schemeClr>
                </a:solidFill>
              </a:rPr>
              <a:t>Belgium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 (neutral country)</a:t>
            </a:r>
          </a:p>
          <a:p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-</a:t>
            </a:r>
            <a:r>
              <a:rPr lang="en-US" sz="2000" i="1" dirty="0" smtClean="0">
                <a:solidFill>
                  <a:schemeClr val="accent1">
                    <a:lumMod val="75000"/>
                  </a:schemeClr>
                </a:solidFill>
              </a:rPr>
              <a:t>Belgium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 says no, </a:t>
            </a:r>
            <a:r>
              <a:rPr lang="en-US" sz="2000" i="1" dirty="0" smtClean="0">
                <a:solidFill>
                  <a:schemeClr val="accent1">
                    <a:lumMod val="75000"/>
                  </a:schemeClr>
                </a:solidFill>
              </a:rPr>
              <a:t>Germany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 invades </a:t>
            </a:r>
            <a:r>
              <a:rPr lang="en-US" sz="2000" i="1" dirty="0" smtClean="0">
                <a:solidFill>
                  <a:schemeClr val="accent1">
                    <a:lumMod val="75000"/>
                  </a:schemeClr>
                </a:solidFill>
              </a:rPr>
              <a:t>Belgium anyway</a:t>
            </a:r>
            <a:endParaRPr lang="en-US" sz="2000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-Britain upset by this and helps Belgium by declaring war on Germany</a:t>
            </a:r>
          </a:p>
          <a:p>
            <a:endParaRPr lang="en-US" dirty="0"/>
          </a:p>
        </p:txBody>
      </p:sp>
      <p:pic>
        <p:nvPicPr>
          <p:cNvPr id="5" name="Picture 3" descr="map-Schlieffen Plan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lum bright="-6000" contrast="6000"/>
          </a:blip>
          <a:srcRect/>
          <a:stretch>
            <a:fillRect/>
          </a:stretch>
        </p:blipFill>
        <p:spPr>
          <a:xfrm>
            <a:off x="3429000" y="1752600"/>
            <a:ext cx="2647610" cy="3276600"/>
          </a:xfrm>
          <a:noFill/>
          <a:ln w="9525" cap="flat">
            <a:solidFill>
              <a:srgbClr val="664400"/>
            </a:solidFill>
            <a:headEnd w="med" len="med"/>
            <a:tailEnd w="med" len="med"/>
          </a:ln>
        </p:spPr>
      </p:pic>
      <p:pic>
        <p:nvPicPr>
          <p:cNvPr id="6" name="Picture 7" descr="WW1poster-Remember Belgium"/>
          <p:cNvPicPr>
            <a:picLocks noChangeAspect="1" noChangeArrowheads="1"/>
          </p:cNvPicPr>
          <p:nvPr/>
        </p:nvPicPr>
        <p:blipFill>
          <a:blip r:embed="rId3" cstate="print">
            <a:lum bright="6000" contrast="6000"/>
          </a:blip>
          <a:srcRect/>
          <a:stretch>
            <a:fillRect/>
          </a:stretch>
        </p:blipFill>
        <p:spPr>
          <a:xfrm>
            <a:off x="6324600" y="2769946"/>
            <a:ext cx="2517775" cy="3830257"/>
          </a:xfrm>
          <a:prstGeom prst="rect">
            <a:avLst/>
          </a:prstGeom>
          <a:noFill/>
          <a:ln w="9525" cap="flat" cmpd="dbl" algn="ctr">
            <a:solidFill>
              <a:srgbClr val="664400"/>
            </a:solidFill>
            <a:prstDash val="solid"/>
            <a:miter lim="800000"/>
            <a:headEnd w="med" len="med"/>
            <a:tailEnd w="med" len="med"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304800"/>
            <a:ext cx="6477000" cy="18288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sz="5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Section 2 Page 822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000" dirty="0" smtClean="0"/>
              <a:t>The Early Stages of War</a:t>
            </a:r>
            <a:endParaRPr lang="en-US" sz="4000" dirty="0"/>
          </a:p>
        </p:txBody>
      </p:sp>
      <p:pic>
        <p:nvPicPr>
          <p:cNvPr id="4" name="Picture 2" descr="p784_78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286000"/>
            <a:ext cx="6705600" cy="3258175"/>
          </a:xfrm>
          <a:prstGeom prst="rect">
            <a:avLst/>
          </a:prstGeom>
          <a:noFill/>
        </p:spPr>
      </p:pic>
      <p:pic>
        <p:nvPicPr>
          <p:cNvPr id="5" name="Picture 8" descr="trenches-1"/>
          <p:cNvPicPr>
            <a:picLocks noChangeAspect="1" noChangeArrowheads="1"/>
          </p:cNvPicPr>
          <p:nvPr/>
        </p:nvPicPr>
        <p:blipFill>
          <a:blip r:embed="rId5" cstate="print">
            <a:lum bright="-6000" contrast="6000"/>
          </a:blip>
          <a:srcRect/>
          <a:stretch>
            <a:fillRect/>
          </a:stretch>
        </p:blipFill>
        <p:spPr>
          <a:xfrm>
            <a:off x="6781800" y="0"/>
            <a:ext cx="2362200" cy="3543300"/>
          </a:xfrm>
          <a:prstGeom prst="rect">
            <a:avLst/>
          </a:prstGeom>
          <a:noFill/>
          <a:ln w="9525" cap="flat">
            <a:solidFill>
              <a:srgbClr val="664400"/>
            </a:solidFill>
            <a:headEnd w="med" len="med"/>
            <a:tailEnd w="med" len="med"/>
          </a:ln>
        </p:spPr>
      </p:pic>
      <p:pic>
        <p:nvPicPr>
          <p:cNvPr id="7" name="Picture 3" descr="Krupp's Big Bertha"/>
          <p:cNvPicPr>
            <a:picLocks noChangeAspect="1" noChangeArrowheads="1"/>
          </p:cNvPicPr>
          <p:nvPr/>
        </p:nvPicPr>
        <p:blipFill>
          <a:blip r:embed="rId6" cstate="print">
            <a:lum bright="-12000" contrast="6000"/>
          </a:blip>
          <a:srcRect/>
          <a:stretch>
            <a:fillRect/>
          </a:stretch>
        </p:blipFill>
        <p:spPr>
          <a:xfrm>
            <a:off x="6742667" y="3733800"/>
            <a:ext cx="2401333" cy="2209199"/>
          </a:xfrm>
          <a:prstGeom prst="rect">
            <a:avLst/>
          </a:prstGeom>
          <a:noFill/>
          <a:ln w="9525" cap="flat">
            <a:solidFill>
              <a:srgbClr val="664400"/>
            </a:solidFill>
            <a:headEnd w="med" len="med"/>
            <a:tailEnd w="med" len="med"/>
          </a:ln>
        </p:spPr>
      </p:pic>
      <p:pic>
        <p:nvPicPr>
          <p:cNvPr id="8" name="thisiswar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 cstate="print"/>
          <a:stretch>
            <a:fillRect/>
          </a:stretch>
        </p:blipFill>
        <p:spPr>
          <a:xfrm>
            <a:off x="990600" y="62484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27104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3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Sides Form</a:t>
            </a:r>
            <a:endParaRPr lang="en-US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25146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Germany and Austria-Hungary 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plus Bulgaria and Ottoman Empire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25146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Great Britain, France and Russia </a:t>
            </a:r>
          </a:p>
          <a:p>
            <a:endParaRPr lang="en-US" dirty="0" smtClean="0"/>
          </a:p>
          <a:p>
            <a:r>
              <a:rPr lang="en-US" dirty="0" smtClean="0"/>
              <a:t> plus Japan and Italy</a:t>
            </a:r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u="sng" dirty="0" smtClean="0">
                <a:solidFill>
                  <a:schemeClr val="bg2">
                    <a:lumMod val="75000"/>
                  </a:schemeClr>
                </a:solidFill>
              </a:rPr>
              <a:t>Central Powers</a:t>
            </a:r>
            <a:r>
              <a:rPr lang="en-US" sz="3200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endParaRPr lang="en-US" sz="32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u="sng" dirty="0" smtClean="0">
                <a:solidFill>
                  <a:schemeClr val="accent2">
                    <a:lumMod val="75000"/>
                  </a:schemeClr>
                </a:solidFill>
              </a:rPr>
              <a:t>Allied Powers (Allies)</a:t>
            </a: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endParaRPr lang="en-US" sz="32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Germany Fights on Two Fronts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en-US" sz="31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WESTERN FRONT</a:t>
            </a:r>
          </a:p>
          <a:p>
            <a:pPr lvl="0"/>
            <a:r>
              <a:rPr lang="en-US" sz="3100" dirty="0" smtClean="0">
                <a:solidFill>
                  <a:schemeClr val="accent2">
                    <a:lumMod val="75000"/>
                  </a:schemeClr>
                </a:solidFill>
              </a:rPr>
              <a:t>vs. France, started off well, almost reached Paris but defeated at battle of the Marne and had to retreat</a:t>
            </a:r>
          </a:p>
          <a:p>
            <a:r>
              <a:rPr lang="en-US" sz="3100" dirty="0" smtClean="0">
                <a:solidFill>
                  <a:schemeClr val="accent2">
                    <a:lumMod val="75000"/>
                  </a:schemeClr>
                </a:solidFill>
              </a:rPr>
              <a:t>eventually reaches a stalemate</a:t>
            </a:r>
          </a:p>
          <a:p>
            <a:r>
              <a:rPr lang="en-US" sz="3100" u="sng" dirty="0" smtClean="0">
                <a:solidFill>
                  <a:schemeClr val="accent2">
                    <a:lumMod val="75000"/>
                  </a:schemeClr>
                </a:solidFill>
              </a:rPr>
              <a:t>trench warfare </a:t>
            </a:r>
            <a:r>
              <a:rPr lang="en-US" sz="3100" dirty="0" smtClean="0">
                <a:solidFill>
                  <a:schemeClr val="accent2">
                    <a:lumMod val="75000"/>
                  </a:schemeClr>
                </a:solidFill>
              </a:rPr>
              <a:t>– digging large ditches on each side of a battle</a:t>
            </a:r>
          </a:p>
          <a:p>
            <a:r>
              <a:rPr lang="en-US" sz="3100" dirty="0" smtClean="0">
                <a:solidFill>
                  <a:schemeClr val="accent2">
                    <a:lumMod val="75000"/>
                  </a:schemeClr>
                </a:solidFill>
              </a:rPr>
              <a:t>machine guns, poison gas, tanks, airplanes and submarines all used</a:t>
            </a:r>
          </a:p>
          <a:p>
            <a:endParaRPr lang="en-US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5" name="Picture 2" descr="p787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600200"/>
            <a:ext cx="4515830" cy="3352800"/>
          </a:xfrm>
          <a:prstGeom prst="rect">
            <a:avLst/>
          </a:prstGeom>
          <a:noFill/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>
            <a:lum contrast="6000"/>
          </a:blip>
          <a:srcRect l="2522" r="3784"/>
          <a:stretch>
            <a:fillRect/>
          </a:stretch>
        </p:blipFill>
        <p:spPr>
          <a:xfrm>
            <a:off x="4572000" y="5029200"/>
            <a:ext cx="3048000" cy="1487546"/>
          </a:xfrm>
          <a:prstGeom prst="rect">
            <a:avLst/>
          </a:prstGeom>
          <a:noFill/>
          <a:ln w="9525" cap="flat">
            <a:solidFill>
              <a:srgbClr val="664400"/>
            </a:solidFill>
            <a:headEnd w="med" len="med"/>
            <a:tailEnd w="med" len="med"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Germany Fights on Two Fronts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85000" lnSpcReduction="10000"/>
          </a:bodyPr>
          <a:lstStyle/>
          <a:p>
            <a:pPr algn="ctr">
              <a:buNone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EASTERN FRONT</a:t>
            </a:r>
          </a:p>
          <a:p>
            <a:pPr lvl="0"/>
            <a:r>
              <a:rPr lang="en-US" dirty="0" smtClean="0"/>
              <a:t>vs. Russia, more movement of soldiers than west</a:t>
            </a:r>
          </a:p>
          <a:p>
            <a:r>
              <a:rPr lang="en-US" dirty="0" smtClean="0"/>
              <a:t>Russia not industrialized, short on supplies and food</a:t>
            </a:r>
          </a:p>
          <a:p>
            <a:r>
              <a:rPr lang="en-US" dirty="0" smtClean="0"/>
              <a:t>had massive population though</a:t>
            </a:r>
          </a:p>
          <a:p>
            <a:r>
              <a:rPr lang="en-US" dirty="0" smtClean="0"/>
              <a:t>many deaths but soldiers replaced easily, used to tie up Germany and weaken them in the west</a:t>
            </a:r>
          </a:p>
          <a:p>
            <a:pPr>
              <a:buNone/>
            </a:pPr>
            <a:endParaRPr lang="en-US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Content Placeholder 4" descr="Zeppelin &amp; Dog Fight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>
            <a:lum bright="6000" contrast="6000"/>
          </a:blip>
          <a:srcRect/>
          <a:stretch>
            <a:fillRect/>
          </a:stretch>
        </p:blipFill>
        <p:spPr>
          <a:xfrm>
            <a:off x="5410200" y="1676400"/>
            <a:ext cx="3352800" cy="2514600"/>
          </a:xfrm>
          <a:noFill/>
          <a:ln w="9525" cap="flat">
            <a:solidFill>
              <a:srgbClr val="664400"/>
            </a:solidFill>
            <a:headEnd w="med" len="med"/>
            <a:tailEnd w="med" len="med"/>
          </a:ln>
        </p:spPr>
      </p:pic>
      <p:pic>
        <p:nvPicPr>
          <p:cNvPr id="6" name="Picture 5" descr="von Poosch-Squadron over Brenta-191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4800600" y="4239132"/>
            <a:ext cx="2971800" cy="2491118"/>
          </a:xfrm>
          <a:prstGeom prst="rect">
            <a:avLst/>
          </a:prstGeom>
          <a:noFill/>
          <a:ln w="9525" cap="flat">
            <a:solidFill>
              <a:srgbClr val="664400"/>
            </a:solidFill>
            <a:headEnd w="med" len="med"/>
            <a:tailEnd w="med" len="med"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w1_biplan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sz="4800" dirty="0" smtClean="0">
                <a:solidFill>
                  <a:schemeClr val="accent1">
                    <a:lumMod val="75000"/>
                  </a:schemeClr>
                </a:solidFill>
              </a:rPr>
              <a:t>War spreads outside of Europe</a:t>
            </a:r>
            <a:endParaRPr lang="en-US" sz="4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04800" y="1752600"/>
            <a:ext cx="2514600" cy="43434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-other countries involved making it a world war.</a:t>
            </a:r>
          </a:p>
          <a:p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-Japan joins the Allies</a:t>
            </a:r>
          </a:p>
          <a:p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-Bulgaria and Ottoman Empire joins Central Powers</a:t>
            </a:r>
          </a:p>
          <a:p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-war was at a stalemate</a:t>
            </a:r>
          </a:p>
          <a:p>
            <a:endParaRPr lang="en-US" dirty="0"/>
          </a:p>
        </p:txBody>
      </p:sp>
      <p:pic>
        <p:nvPicPr>
          <p:cNvPr id="5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>
            <a:lum contrast="42000"/>
          </a:blip>
          <a:srcRect l="3482" t="5238" r="2983" b="3056"/>
          <a:stretch>
            <a:fillRect/>
          </a:stretch>
        </p:blipFill>
        <p:spPr>
          <a:xfrm>
            <a:off x="3352800" y="1947907"/>
            <a:ext cx="5410200" cy="4028985"/>
          </a:xfrm>
          <a:noFill/>
          <a:ln w="9525" cap="flat">
            <a:solidFill>
              <a:srgbClr val="664400"/>
            </a:solidFill>
            <a:headEnd w="med" len="med"/>
            <a:tailEnd w="med" len="med"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en-US" i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n-US" i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5300" i="1" dirty="0" smtClean="0">
                <a:solidFill>
                  <a:schemeClr val="accent1">
                    <a:lumMod val="75000"/>
                  </a:schemeClr>
                </a:solidFill>
              </a:rPr>
              <a:t>Gallipoli Campaign</a:t>
            </a:r>
            <a:r>
              <a:rPr lang="en-US" i="1" dirty="0" smtClean="0"/>
              <a:t/>
            </a:r>
            <a:br>
              <a:rPr lang="en-US" i="1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3973033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Allies wanted to capture the </a:t>
            </a:r>
            <a:r>
              <a:rPr lang="en-US" u="sng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Dardanelles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 - straits near the Ottoman Empire </a:t>
            </a:r>
          </a:p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this would give them a supply line to Russia</a:t>
            </a:r>
          </a:p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also results in stalemate though</a:t>
            </a:r>
          </a:p>
          <a:p>
            <a:endParaRPr lang="en-US" dirty="0"/>
          </a:p>
        </p:txBody>
      </p:sp>
      <p:pic>
        <p:nvPicPr>
          <p:cNvPr id="6" name="Picture 7" descr="map-Gallipoli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>
            <a:lum bright="-12000" contrast="18000"/>
          </a:blip>
          <a:srcRect/>
          <a:stretch>
            <a:fillRect/>
          </a:stretch>
        </p:blipFill>
        <p:spPr>
          <a:xfrm>
            <a:off x="5257800" y="1600200"/>
            <a:ext cx="3181350" cy="3933825"/>
          </a:xfrm>
          <a:noFill/>
          <a:ln w="9525" cap="flat">
            <a:solidFill>
              <a:srgbClr val="664400"/>
            </a:solidFill>
            <a:headEnd w="med" len="med"/>
            <a:tailEnd w="med" len="med"/>
          </a:ln>
        </p:spPr>
      </p:pic>
      <p:sp>
        <p:nvSpPr>
          <p:cNvPr id="7" name="TextBox 6"/>
          <p:cNvSpPr txBox="1"/>
          <p:nvPr/>
        </p:nvSpPr>
        <p:spPr>
          <a:xfrm>
            <a:off x="609600" y="5791200"/>
            <a:ext cx="7162800" cy="7078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-Germany’s colonies are attacked and conquered by Allied forces</a:t>
            </a:r>
          </a:p>
          <a:p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- British and French use colonized people as soldiers and workers</a:t>
            </a:r>
            <a:endParaRPr lang="en-US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533400"/>
            <a:ext cx="4876800" cy="12192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en-US" sz="7200" dirty="0" smtClean="0">
                <a:solidFill>
                  <a:schemeClr val="accent2">
                    <a:lumMod val="75000"/>
                  </a:schemeClr>
                </a:solidFill>
              </a:rPr>
              <a:t>Section 3</a:t>
            </a:r>
            <a:r>
              <a:rPr lang="en-US" sz="6600" dirty="0" smtClean="0">
                <a:solidFill>
                  <a:schemeClr val="accent2">
                    <a:lumMod val="75000"/>
                  </a:schemeClr>
                </a:solidFill>
              </a:rPr>
              <a:t>	</a:t>
            </a:r>
            <a:endParaRPr lang="en-US" sz="66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 algn="ctr"/>
            <a:r>
              <a:rPr lang="en-US" sz="5400" dirty="0" smtClean="0">
                <a:solidFill>
                  <a:schemeClr val="accent2">
                    <a:lumMod val="75000"/>
                  </a:schemeClr>
                </a:solidFill>
              </a:rPr>
              <a:t>Page 829</a:t>
            </a:r>
            <a:endParaRPr lang="en-US" sz="5400" dirty="0"/>
          </a:p>
        </p:txBody>
      </p:sp>
      <p:pic>
        <p:nvPicPr>
          <p:cNvPr id="4" name="Picture 18" descr="Lusitania-NY Times front page"/>
          <p:cNvPicPr>
            <a:picLocks noChangeAspect="1" noChangeArrowheads="1"/>
          </p:cNvPicPr>
          <p:nvPr/>
        </p:nvPicPr>
        <p:blipFill>
          <a:blip r:embed="rId4" cstate="print">
            <a:lum contrast="18000"/>
          </a:blip>
          <a:srcRect/>
          <a:stretch>
            <a:fillRect/>
          </a:stretch>
        </p:blipFill>
        <p:spPr>
          <a:xfrm>
            <a:off x="304800" y="2286000"/>
            <a:ext cx="5181600" cy="3430588"/>
          </a:xfrm>
          <a:prstGeom prst="rect">
            <a:avLst/>
          </a:prstGeom>
          <a:noFill/>
          <a:ln w="9525" cap="flat">
            <a:solidFill>
              <a:srgbClr val="664400"/>
            </a:solidFill>
            <a:headEnd w="med" len="med"/>
            <a:tailEnd w="med" len="med"/>
          </a:ln>
        </p:spPr>
      </p:pic>
      <p:pic>
        <p:nvPicPr>
          <p:cNvPr id="5" name="WWI powerpoint music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990600" y="6248400"/>
            <a:ext cx="304800" cy="304800"/>
          </a:xfrm>
          <a:prstGeom prst="rect">
            <a:avLst/>
          </a:prstGeom>
        </p:spPr>
      </p:pic>
      <p:pic>
        <p:nvPicPr>
          <p:cNvPr id="6" name="Picture 7" descr="i_want_you_2"/>
          <p:cNvPicPr>
            <a:picLocks noChangeAspect="1" noChangeArrowheads="1"/>
          </p:cNvPicPr>
          <p:nvPr/>
        </p:nvPicPr>
        <p:blipFill>
          <a:blip r:embed="rId6" cstate="print">
            <a:lum bright="-12000" contrast="30000"/>
          </a:blip>
          <a:srcRect/>
          <a:stretch>
            <a:fillRect/>
          </a:stretch>
        </p:blipFill>
        <p:spPr bwMode="auto">
          <a:xfrm>
            <a:off x="6248400" y="2895600"/>
            <a:ext cx="2185811" cy="2878873"/>
          </a:xfrm>
          <a:prstGeom prst="rect">
            <a:avLst/>
          </a:prstGeom>
          <a:noFill/>
          <a:ln w="19050">
            <a:solidFill>
              <a:srgbClr val="CC0000"/>
            </a:solidFill>
            <a:miter lim="800000"/>
            <a:headEnd/>
            <a:tailEnd/>
          </a:ln>
        </p:spPr>
      </p:pic>
      <p:pic>
        <p:nvPicPr>
          <p:cNvPr id="7" name="Picture 8" descr="poster-women-On Her Their Lives Depend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>
          <a:xfrm>
            <a:off x="6553200" y="304800"/>
            <a:ext cx="1581150" cy="2384142"/>
          </a:xfrm>
          <a:prstGeom prst="rect">
            <a:avLst/>
          </a:prstGeom>
          <a:noFill/>
          <a:ln w="9525" cap="flat">
            <a:solidFill>
              <a:srgbClr val="664400"/>
            </a:solidFill>
            <a:headEnd w="med" len="med"/>
            <a:tailEnd w="med" len="med"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71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3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U.S. enters the war in 1917 because: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2"/>
          </p:nvPr>
        </p:nvSpPr>
        <p:spPr>
          <a:xfrm>
            <a:off x="0" y="2438400"/>
            <a:ext cx="3886200" cy="35814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sinking all ships found in enemy territory</a:t>
            </a:r>
          </a:p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includes civilian ships</a:t>
            </a:r>
          </a:p>
          <a:p>
            <a:r>
              <a:rPr lang="en-US" i="1" u="sng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Lusitania</a:t>
            </a:r>
            <a:r>
              <a:rPr lang="en-US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i="1" dirty="0" smtClean="0">
                <a:solidFill>
                  <a:schemeClr val="accent2">
                    <a:lumMod val="75000"/>
                  </a:schemeClr>
                </a:solidFill>
              </a:rPr>
              <a:t>-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 British passenger ship with Americans aboard, sunk by German U-boats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4"/>
          </p:nvPr>
        </p:nvSpPr>
        <p:spPr>
          <a:xfrm>
            <a:off x="5257800" y="2438400"/>
            <a:ext cx="3886200" cy="35814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secret letter from Germany to Mexico telling them that they would help Mexico regain lost land if they joined the Central Powers.</a:t>
            </a:r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"/>
          </p:nvPr>
        </p:nvSpPr>
        <p:spPr>
          <a:xfrm>
            <a:off x="0" y="1752600"/>
            <a:ext cx="3886200" cy="640080"/>
          </a:xfrm>
        </p:spPr>
        <p:txBody>
          <a:bodyPr>
            <a:noAutofit/>
          </a:bodyPr>
          <a:lstStyle/>
          <a:p>
            <a:pPr algn="ctr"/>
            <a:r>
              <a:rPr lang="en-US" sz="2400" u="sng" dirty="0" smtClean="0">
                <a:solidFill>
                  <a:schemeClr val="accent1">
                    <a:lumMod val="75000"/>
                  </a:schemeClr>
                </a:solidFill>
              </a:rPr>
              <a:t>unrestricted submarine warfare</a:t>
            </a:r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5257800" y="1676400"/>
            <a:ext cx="3886200" cy="64008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sz="2400" u="sng" dirty="0" smtClean="0">
                <a:solidFill>
                  <a:schemeClr val="accent2">
                    <a:lumMod val="75000"/>
                  </a:schemeClr>
                </a:solidFill>
              </a:rPr>
              <a:t>Zimmerman Telegram</a:t>
            </a:r>
            <a:endParaRPr lang="en-US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7" name="Picture 7" descr="Zimmerman Telegram"/>
          <p:cNvPicPr>
            <a:picLocks noChangeAspect="1" noChangeArrowheads="1"/>
          </p:cNvPicPr>
          <p:nvPr/>
        </p:nvPicPr>
        <p:blipFill>
          <a:blip r:embed="rId2" cstate="print">
            <a:lum contrast="12000"/>
          </a:blip>
          <a:srcRect t="8220"/>
          <a:stretch>
            <a:fillRect/>
          </a:stretch>
        </p:blipFill>
        <p:spPr>
          <a:xfrm>
            <a:off x="3505200" y="2895600"/>
            <a:ext cx="2038540" cy="3124200"/>
          </a:xfrm>
          <a:prstGeom prst="rect">
            <a:avLst/>
          </a:prstGeom>
          <a:noFill/>
          <a:ln w="9525" cap="flat">
            <a:solidFill>
              <a:srgbClr val="664400"/>
            </a:solidFill>
            <a:headEnd w="med" len="med"/>
            <a:tailEnd w="med" len="med"/>
          </a:ln>
        </p:spPr>
      </p:pic>
      <p:pic>
        <p:nvPicPr>
          <p:cNvPr id="23556" name="Picture 4" descr="C:\Documents and Settings\kcs user\Local Settings\Temporary Internet Files\Content.IE5\RZ8MLF63\MMj02053750000[1]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5486400"/>
            <a:ext cx="1676400" cy="1125583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5257800" y="6172200"/>
            <a:ext cx="3657600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The U.S. also had strong economic ties with the Allies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sz="5400" dirty="0" smtClean="0">
                <a:solidFill>
                  <a:schemeClr val="accent2">
                    <a:lumMod val="75000"/>
                  </a:schemeClr>
                </a:solidFill>
              </a:rPr>
              <a:t>Total War</a:t>
            </a:r>
            <a:endParaRPr lang="en-US" sz="54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countries used all possible resources to win the war.</a:t>
            </a:r>
          </a:p>
          <a:p>
            <a:r>
              <a:rPr lang="en-US" dirty="0" err="1" smtClean="0"/>
              <a:t>gov</a:t>
            </a:r>
            <a:r>
              <a:rPr lang="en-US" dirty="0" smtClean="0"/>
              <a:t>. controlled economy and prices</a:t>
            </a:r>
          </a:p>
          <a:p>
            <a:r>
              <a:rPr lang="en-US" dirty="0" smtClean="0"/>
              <a:t>everybody worked (very low unemployment rate)</a:t>
            </a:r>
          </a:p>
          <a:p>
            <a:r>
              <a:rPr lang="en-US" u="sng" dirty="0" smtClean="0"/>
              <a:t>rationing</a:t>
            </a:r>
            <a:r>
              <a:rPr lang="en-US" dirty="0" smtClean="0"/>
              <a:t> - limiting the amount of certain items that were also needed in the war effort</a:t>
            </a:r>
          </a:p>
          <a:p>
            <a:r>
              <a:rPr lang="en-US" dirty="0" smtClean="0"/>
              <a:t>governments used </a:t>
            </a:r>
            <a:r>
              <a:rPr lang="en-US" u="sng" dirty="0" smtClean="0"/>
              <a:t>censorship</a:t>
            </a:r>
            <a:r>
              <a:rPr lang="en-US" dirty="0" smtClean="0"/>
              <a:t> to control war protests and </a:t>
            </a:r>
          </a:p>
          <a:p>
            <a:r>
              <a:rPr lang="en-US" u="sng" dirty="0" smtClean="0"/>
              <a:t>propaganda</a:t>
            </a:r>
            <a:r>
              <a:rPr lang="en-US" dirty="0" smtClean="0"/>
              <a:t> - one-sided information to persuade people or keep their morale up.</a:t>
            </a:r>
          </a:p>
          <a:p>
            <a:endParaRPr lang="en-US" dirty="0"/>
          </a:p>
        </p:txBody>
      </p:sp>
      <p:pic>
        <p:nvPicPr>
          <p:cNvPr id="5" name="Content Placeholder 4" descr="WW1poster-Boys Do Your Duty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>
            <a:lum contrast="6000"/>
          </a:blip>
          <a:srcRect/>
          <a:stretch>
            <a:fillRect/>
          </a:stretch>
        </p:blipFill>
        <p:spPr bwMode="auto">
          <a:xfrm>
            <a:off x="7391400" y="1676400"/>
            <a:ext cx="1456227" cy="2198688"/>
          </a:xfrm>
          <a:noFill/>
          <a:ln w="19050">
            <a:solidFill>
              <a:srgbClr val="CC0000"/>
            </a:solidFill>
            <a:miter lim="800000"/>
            <a:headEnd/>
            <a:tailEnd/>
          </a:ln>
        </p:spPr>
      </p:pic>
      <p:pic>
        <p:nvPicPr>
          <p:cNvPr id="6" name="Picture 3" descr="WW1poster-The Spirit of '18 - Foo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400" y="1676400"/>
            <a:ext cx="1478010" cy="2209800"/>
          </a:xfrm>
          <a:prstGeom prst="rect">
            <a:avLst/>
          </a:prstGeom>
          <a:solidFill>
            <a:srgbClr val="CC0000"/>
          </a:solidFill>
          <a:ln w="190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7" name="Picture 11" descr="WW1poster-Don't Waste Food While Others Starve"/>
          <p:cNvPicPr>
            <a:picLocks noChangeAspect="1" noChangeArrowheads="1"/>
          </p:cNvPicPr>
          <p:nvPr/>
        </p:nvPicPr>
        <p:blipFill>
          <a:blip r:embed="rId4" cstate="print">
            <a:lum bright="6000"/>
          </a:blip>
          <a:srcRect/>
          <a:stretch>
            <a:fillRect/>
          </a:stretch>
        </p:blipFill>
        <p:spPr bwMode="auto">
          <a:xfrm>
            <a:off x="5486400" y="4114800"/>
            <a:ext cx="1585912" cy="2388605"/>
          </a:xfrm>
          <a:prstGeom prst="rect">
            <a:avLst/>
          </a:prstGeom>
          <a:solidFill>
            <a:srgbClr val="CC0000"/>
          </a:solidFill>
          <a:ln w="19050">
            <a:solidFill>
              <a:srgbClr val="CC0000"/>
            </a:solidFill>
            <a:miter lim="800000"/>
            <a:headEnd/>
            <a:tailEnd/>
          </a:ln>
        </p:spPr>
      </p:pic>
      <p:pic>
        <p:nvPicPr>
          <p:cNvPr id="8" name="Picture 5" descr="WW1poster-On the Job for Victory"/>
          <p:cNvPicPr>
            <a:picLocks noChangeAspect="1" noChangeArrowheads="1"/>
          </p:cNvPicPr>
          <p:nvPr/>
        </p:nvPicPr>
        <p:blipFill>
          <a:blip r:embed="rId5" cstate="print">
            <a:lum contrast="12000"/>
          </a:blip>
          <a:srcRect/>
          <a:stretch>
            <a:fillRect/>
          </a:stretch>
        </p:blipFill>
        <p:spPr bwMode="auto">
          <a:xfrm>
            <a:off x="7239000" y="4114800"/>
            <a:ext cx="1641546" cy="2362200"/>
          </a:xfrm>
          <a:prstGeom prst="rect">
            <a:avLst/>
          </a:prstGeom>
          <a:noFill/>
          <a:ln w="19050">
            <a:solidFill>
              <a:srgbClr val="CC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8077200" cy="11430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Europe was at peace from 1870 to early 1900’s</a:t>
            </a:r>
            <a:endParaRPr lang="en-US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0" y="1752600"/>
            <a:ext cx="2209800" cy="43434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peace organizations and progress made war unnecessary </a:t>
            </a:r>
            <a:endParaRPr lang="en-US" sz="2800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7" name="Picture 3" descr="C:\Documents and Settings\kcs user\Local Settings\Temporary Internet Files\Content.IE5\1Z2UU1H4\MCj04325420000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72200" y="4572286"/>
            <a:ext cx="2285714" cy="2285714"/>
          </a:xfrm>
          <a:prstGeom prst="rect">
            <a:avLst/>
          </a:prstGeom>
          <a:noFill/>
        </p:spPr>
      </p:pic>
      <p:pic>
        <p:nvPicPr>
          <p:cNvPr id="1028" name="Picture 4" descr="C:\Documents and Settings\kcs user\Local Settings\Temporary Internet Files\Content.IE5\OZBL1FS8\MPj04073900000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1752600"/>
            <a:ext cx="2743200" cy="2743200"/>
          </a:xfrm>
          <a:prstGeom prst="rect">
            <a:avLst/>
          </a:prstGeom>
          <a:noFill/>
        </p:spPr>
      </p:pic>
      <p:pic>
        <p:nvPicPr>
          <p:cNvPr id="1029" name="Picture 5" descr="C:\Documents and Settings\kcs user\Local Settings\Temporary Internet Files\Content.IE5\VQ9O9UI6\MCj03631820000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191000"/>
            <a:ext cx="1869948" cy="1845259"/>
          </a:xfrm>
          <a:prstGeom prst="rect">
            <a:avLst/>
          </a:prstGeom>
          <a:noFill/>
        </p:spPr>
      </p:pic>
      <p:pic>
        <p:nvPicPr>
          <p:cNvPr id="1030" name="Picture 6" descr="C:\Documents and Settings\kcs user\Local Settings\Temporary Internet Files\Content.IE5\HKTJ1J5H\MCAN02104_0000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43200" y="4724400"/>
            <a:ext cx="2832980" cy="1651643"/>
          </a:xfrm>
          <a:prstGeom prst="rect">
            <a:avLst/>
          </a:prstGeom>
          <a:noFill/>
        </p:spPr>
      </p:pic>
      <p:pic>
        <p:nvPicPr>
          <p:cNvPr id="1031" name="Picture 7" descr="C:\Documents and Settings\kcs user\Local Settings\Temporary Internet Files\Content.IE5\Q43SQNAL\MPj04388080000[1]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667000" y="2286000"/>
            <a:ext cx="2753360" cy="18536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half" idx="2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</a:rPr>
              <a:t>-take many jobs that used to be for men only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Women enter the workforce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6" name="Picture 5" descr="wwp_11"/>
          <p:cNvPicPr>
            <a:picLocks noChangeAspect="1" noChangeArrowheads="1"/>
          </p:cNvPicPr>
          <p:nvPr/>
        </p:nvPicPr>
        <p:blipFill>
          <a:blip r:embed="rId2" cstate="print">
            <a:lum bright="-18000" contrast="30000"/>
          </a:blip>
          <a:srcRect/>
          <a:stretch>
            <a:fillRect/>
          </a:stretch>
        </p:blipFill>
        <p:spPr bwMode="auto">
          <a:xfrm>
            <a:off x="1828800" y="0"/>
            <a:ext cx="3048000" cy="4580230"/>
          </a:xfrm>
          <a:prstGeom prst="rect">
            <a:avLst/>
          </a:prstGeom>
          <a:noFill/>
          <a:ln w="19050">
            <a:solidFill>
              <a:srgbClr val="CC0000"/>
            </a:solidFill>
            <a:miter lim="800000"/>
            <a:headEnd/>
            <a:tailEnd/>
          </a:ln>
        </p:spPr>
      </p:pic>
      <p:pic>
        <p:nvPicPr>
          <p:cNvPr id="7" name="Picture 7" descr="WW1poster-National League for Woman's Service"/>
          <p:cNvPicPr>
            <a:picLocks noChangeAspect="1" noChangeArrowheads="1"/>
          </p:cNvPicPr>
          <p:nvPr/>
        </p:nvPicPr>
        <p:blipFill>
          <a:blip r:embed="rId3" cstate="print">
            <a:lum contrast="6000"/>
          </a:blip>
          <a:srcRect/>
          <a:stretch>
            <a:fillRect/>
          </a:stretch>
        </p:blipFill>
        <p:spPr bwMode="auto">
          <a:xfrm>
            <a:off x="5715000" y="0"/>
            <a:ext cx="3182937" cy="4576534"/>
          </a:xfrm>
          <a:prstGeom prst="rect">
            <a:avLst/>
          </a:prstGeom>
          <a:noFill/>
          <a:ln w="19050">
            <a:solidFill>
              <a:srgbClr val="CC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sz="5400" dirty="0" smtClean="0">
                <a:solidFill>
                  <a:schemeClr val="accent1">
                    <a:lumMod val="75000"/>
                  </a:schemeClr>
                </a:solidFill>
              </a:rPr>
              <a:t>Breaking the Stalemate</a:t>
            </a:r>
            <a:endParaRPr lang="en-US" sz="5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Russia withdraws from the war due to shortages of supplies</a:t>
            </a:r>
          </a:p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signs the Treaty of Brest-Litovsk with Germany</a:t>
            </a:r>
          </a:p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had to give up some land</a:t>
            </a:r>
          </a:p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now Germany could send all troops to Western Front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successful in gaining territory almost all the way to Paris</a:t>
            </a:r>
          </a:p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used up a lot of supplies to get there though, men tired</a:t>
            </a:r>
          </a:p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Allies, including fresh American soldiers, defeat them and push them back to Germany</a:t>
            </a:r>
          </a:p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War ends with an armistice (treaty) on Nov. 11, 1918</a:t>
            </a:r>
          </a:p>
          <a:p>
            <a:endParaRPr lang="en-US" dirty="0"/>
          </a:p>
        </p:txBody>
      </p:sp>
      <p:pic>
        <p:nvPicPr>
          <p:cNvPr id="5" name="Picture 6" descr="map-Territory_given_away_after_Brest-Litovsk"/>
          <p:cNvPicPr>
            <a:picLocks noChangeAspect="1" noChangeArrowheads="1"/>
          </p:cNvPicPr>
          <p:nvPr/>
        </p:nvPicPr>
        <p:blipFill>
          <a:blip r:embed="rId2" cstate="print">
            <a:lum bright="-18000" contrast="18000"/>
          </a:blip>
          <a:srcRect l="3418" t="15140" r="2599" b="2222"/>
          <a:stretch>
            <a:fillRect/>
          </a:stretch>
        </p:blipFill>
        <p:spPr bwMode="auto">
          <a:xfrm>
            <a:off x="609600" y="4419600"/>
            <a:ext cx="3886200" cy="24384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304800"/>
            <a:ext cx="4724400" cy="18288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sz="72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Section 4</a:t>
            </a:r>
            <a:endParaRPr lang="en-US" sz="72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 algn="ctr"/>
            <a:r>
              <a:rPr lang="en-US" sz="5400" dirty="0" smtClean="0">
                <a:solidFill>
                  <a:schemeClr val="accent2">
                    <a:lumMod val="75000"/>
                  </a:schemeClr>
                </a:solidFill>
              </a:rPr>
              <a:t>Page 834</a:t>
            </a:r>
            <a:endParaRPr lang="en-US" sz="54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Picture 7" descr="soldiers celebrate armistice"/>
          <p:cNvPicPr>
            <a:picLocks noChangeAspect="1" noChangeArrowheads="1"/>
          </p:cNvPicPr>
          <p:nvPr/>
        </p:nvPicPr>
        <p:blipFill>
          <a:blip r:embed="rId4" cstate="print">
            <a:lum bright="-12000" contrast="6000"/>
          </a:blip>
          <a:srcRect/>
          <a:stretch>
            <a:fillRect/>
          </a:stretch>
        </p:blipFill>
        <p:spPr>
          <a:xfrm>
            <a:off x="5715000" y="381000"/>
            <a:ext cx="3060700" cy="4267200"/>
          </a:xfrm>
          <a:prstGeom prst="rect">
            <a:avLst/>
          </a:prstGeom>
          <a:noFill/>
          <a:ln w="9525" cap="flat">
            <a:solidFill>
              <a:srgbClr val="664400"/>
            </a:solidFill>
            <a:headEnd w="med" len="med"/>
            <a:tailEnd w="med" len="med"/>
          </a:ln>
        </p:spPr>
      </p:pic>
      <p:pic>
        <p:nvPicPr>
          <p:cNvPr id="5" name="Picture 5" descr="Armistice signed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 rot="21344799">
            <a:off x="815304" y="2184951"/>
            <a:ext cx="3574156" cy="3624960"/>
          </a:xfrm>
          <a:prstGeom prst="rect">
            <a:avLst/>
          </a:prstGeom>
          <a:noFill/>
          <a:ln/>
        </p:spPr>
      </p:pic>
      <p:pic>
        <p:nvPicPr>
          <p:cNvPr id="6" name="WWI powerpoint music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914400" y="62484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71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en-US" sz="6000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en-US" sz="60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US" sz="6000" dirty="0" smtClean="0">
                <a:solidFill>
                  <a:schemeClr val="accent2">
                    <a:lumMod val="75000"/>
                  </a:schemeClr>
                </a:solidFill>
              </a:rPr>
              <a:t>Treaty of Versailles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3134833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62500" lnSpcReduction="20000"/>
          </a:bodyPr>
          <a:lstStyle/>
          <a:p>
            <a:r>
              <a:rPr lang="en-US" sz="3400" dirty="0" smtClean="0">
                <a:solidFill>
                  <a:schemeClr val="accent1">
                    <a:lumMod val="75000"/>
                  </a:schemeClr>
                </a:solidFill>
              </a:rPr>
              <a:t>agreement between Germany and Allied powers</a:t>
            </a:r>
          </a:p>
          <a:p>
            <a:r>
              <a:rPr lang="en-US" sz="3400" dirty="0" smtClean="0">
                <a:solidFill>
                  <a:schemeClr val="accent1">
                    <a:lumMod val="75000"/>
                  </a:schemeClr>
                </a:solidFill>
              </a:rPr>
              <a:t>Germany given total blame for the war and must pay $33 billion in reparations</a:t>
            </a:r>
          </a:p>
          <a:p>
            <a:r>
              <a:rPr lang="en-US" sz="3400" dirty="0" smtClean="0">
                <a:solidFill>
                  <a:schemeClr val="accent1">
                    <a:lumMod val="75000"/>
                  </a:schemeClr>
                </a:solidFill>
              </a:rPr>
              <a:t>Germany loses all colonies</a:t>
            </a:r>
          </a:p>
          <a:p>
            <a:r>
              <a:rPr lang="en-US" sz="3400" dirty="0" smtClean="0">
                <a:solidFill>
                  <a:schemeClr val="accent1">
                    <a:lumMod val="75000"/>
                  </a:schemeClr>
                </a:solidFill>
              </a:rPr>
              <a:t>German military limited (no submarines or air force)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277833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62500" lnSpcReduction="20000"/>
          </a:bodyPr>
          <a:lstStyle/>
          <a:p>
            <a:r>
              <a:rPr lang="en-US" sz="3400" u="sng" dirty="0" smtClean="0">
                <a:solidFill>
                  <a:schemeClr val="accent1">
                    <a:lumMod val="75000"/>
                  </a:schemeClr>
                </a:solidFill>
              </a:rPr>
              <a:t>League of Nations</a:t>
            </a:r>
            <a:r>
              <a:rPr lang="en-US" sz="3400" dirty="0" smtClean="0">
                <a:solidFill>
                  <a:schemeClr val="accent1">
                    <a:lumMod val="75000"/>
                  </a:schemeClr>
                </a:solidFill>
              </a:rPr>
              <a:t> - group of countries that would keep peace throughout the world.</a:t>
            </a:r>
          </a:p>
          <a:p>
            <a:r>
              <a:rPr lang="en-US" sz="3400" dirty="0" smtClean="0">
                <a:solidFill>
                  <a:schemeClr val="accent1">
                    <a:lumMod val="75000"/>
                  </a:schemeClr>
                </a:solidFill>
              </a:rPr>
              <a:t>Led by: U.S., Britain, France, Italy and Japan</a:t>
            </a:r>
          </a:p>
          <a:p>
            <a:r>
              <a:rPr lang="en-US" sz="3400" dirty="0" smtClean="0">
                <a:solidFill>
                  <a:schemeClr val="accent1">
                    <a:lumMod val="75000"/>
                  </a:schemeClr>
                </a:solidFill>
              </a:rPr>
              <a:t>Germany and Russia left out</a:t>
            </a:r>
          </a:p>
          <a:p>
            <a:r>
              <a:rPr lang="en-US" sz="3400" dirty="0" smtClean="0">
                <a:solidFill>
                  <a:schemeClr val="accent1">
                    <a:lumMod val="75000"/>
                  </a:schemeClr>
                </a:solidFill>
              </a:rPr>
              <a:t>Austria-Hungary split into many different countries, Russia loses land (map p. 837)</a:t>
            </a:r>
          </a:p>
          <a:p>
            <a:r>
              <a:rPr lang="en-US" sz="3400" dirty="0" smtClean="0">
                <a:solidFill>
                  <a:schemeClr val="accent1">
                    <a:lumMod val="75000"/>
                  </a:schemeClr>
                </a:solidFill>
              </a:rPr>
              <a:t>peace doesn’t last, many countries unhappy with agreement</a:t>
            </a:r>
          </a:p>
          <a:p>
            <a:r>
              <a:rPr lang="en-US" sz="3400" dirty="0" smtClean="0">
                <a:solidFill>
                  <a:schemeClr val="accent1">
                    <a:lumMod val="75000"/>
                  </a:schemeClr>
                </a:solidFill>
              </a:rPr>
              <a:t>eventually leads to World War II</a:t>
            </a:r>
          </a:p>
          <a:p>
            <a:endParaRPr lang="en-US" dirty="0"/>
          </a:p>
        </p:txBody>
      </p:sp>
      <p:pic>
        <p:nvPicPr>
          <p:cNvPr id="5" name="Picture 2" descr="p79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4648200"/>
            <a:ext cx="3066173" cy="2209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1143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-8.5 million soldiers died		-21 million wounded</a:t>
            </a:r>
          </a:p>
          <a:p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-cost of war: $338 billion 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400" dirty="0" smtClean="0">
                <a:solidFill>
                  <a:schemeClr val="accent2">
                    <a:lumMod val="75000"/>
                  </a:schemeClr>
                </a:solidFill>
              </a:rPr>
              <a:t>War Facts</a:t>
            </a:r>
            <a:endParaRPr lang="en-US" sz="44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>
            <a:lum bright="-6000" contrast="6000"/>
          </a:blip>
          <a:srcRect l="2983" t="5174" r="4477" b="4257"/>
          <a:stretch>
            <a:fillRect/>
          </a:stretch>
        </p:blipFill>
        <p:spPr>
          <a:xfrm>
            <a:off x="2514600" y="0"/>
            <a:ext cx="5944644" cy="4572000"/>
          </a:xfrm>
          <a:prstGeom prst="rect">
            <a:avLst/>
          </a:prstGeom>
          <a:noFill/>
          <a:ln w="9525" cap="flat">
            <a:solidFill>
              <a:srgbClr val="664400"/>
            </a:solidFill>
            <a:headEnd w="med" len="med"/>
            <a:tailEnd w="med" len="med"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Forces leading to war:</a:t>
            </a:r>
            <a:endParaRPr lang="en-US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2"/>
          </p:nvPr>
        </p:nvSpPr>
        <p:spPr/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pride and caring for one’s nation</a:t>
            </a:r>
          </a:p>
          <a:p>
            <a:r>
              <a:rPr lang="en-US" dirty="0" smtClean="0">
                <a:solidFill>
                  <a:schemeClr val="accent2"/>
                </a:solidFill>
              </a:rPr>
              <a:t>leads to competition between countries</a:t>
            </a:r>
          </a:p>
          <a:p>
            <a:r>
              <a:rPr lang="en-US" dirty="0" smtClean="0">
                <a:solidFill>
                  <a:schemeClr val="accent2"/>
                </a:solidFill>
              </a:rPr>
              <a:t>materials and markets</a:t>
            </a:r>
          </a:p>
          <a:p>
            <a:r>
              <a:rPr lang="en-US" dirty="0" smtClean="0">
                <a:solidFill>
                  <a:schemeClr val="accent2"/>
                </a:solidFill>
              </a:rPr>
              <a:t>Britain / Germany especially fight for industry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4"/>
          </p:nvPr>
        </p:nvSpPr>
        <p:spPr/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>
                <a:solidFill>
                  <a:schemeClr val="bg2">
                    <a:lumMod val="75000"/>
                  </a:schemeClr>
                </a:solidFill>
              </a:rPr>
              <a:t>-taking over other countries as colonies</a:t>
            </a:r>
          </a:p>
          <a:p>
            <a:endParaRPr lang="en-US" dirty="0" smtClean="0">
              <a:solidFill>
                <a:schemeClr val="bg2">
                  <a:lumMod val="75000"/>
                </a:schemeClr>
              </a:solidFill>
            </a:endParaRPr>
          </a:p>
          <a:p>
            <a:r>
              <a:rPr lang="en-US" dirty="0" smtClean="0">
                <a:solidFill>
                  <a:schemeClr val="bg2">
                    <a:lumMod val="75000"/>
                  </a:schemeClr>
                </a:solidFill>
              </a:rPr>
              <a:t>-more competition to see who gets what land</a:t>
            </a:r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000" u="sng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Nationalism</a:t>
            </a:r>
            <a:r>
              <a:rPr lang="en-US" sz="4000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4000" dirty="0"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000" u="sng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Imperialism</a:t>
            </a:r>
            <a:r>
              <a:rPr lang="en-US" sz="40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4000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Forces leading to war: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4038600"/>
          </a:xfr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increasing military power and preparing for war</a:t>
            </a:r>
          </a:p>
          <a:p>
            <a:r>
              <a:rPr lang="en-US" u="sng" dirty="0" smtClean="0">
                <a:solidFill>
                  <a:schemeClr val="accent2"/>
                </a:solidFill>
              </a:rPr>
              <a:t>standing armies</a:t>
            </a:r>
            <a:r>
              <a:rPr lang="en-US" dirty="0" smtClean="0">
                <a:solidFill>
                  <a:schemeClr val="accent2"/>
                </a:solidFill>
              </a:rPr>
              <a:t> – large number of soldiers</a:t>
            </a:r>
          </a:p>
          <a:p>
            <a:r>
              <a:rPr lang="en-US" dirty="0" smtClean="0">
                <a:solidFill>
                  <a:schemeClr val="accent2"/>
                </a:solidFill>
              </a:rPr>
              <a:t>able to mobilize quickly</a:t>
            </a:r>
            <a:r>
              <a:rPr lang="en-US" dirty="0" smtClean="0"/>
              <a:t>	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4038600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 fontScale="77500" lnSpcReduction="20000"/>
          </a:bodyPr>
          <a:lstStyle/>
          <a:p>
            <a:r>
              <a:rPr lang="en-US" dirty="0" smtClean="0">
                <a:solidFill>
                  <a:schemeClr val="bg2">
                    <a:lumMod val="75000"/>
                  </a:schemeClr>
                </a:solidFill>
              </a:rPr>
              <a:t>-groups of countries working together to defend themselves and keep the peace (supposedly)</a:t>
            </a:r>
          </a:p>
          <a:p>
            <a:r>
              <a:rPr lang="en-US" dirty="0" smtClean="0">
                <a:solidFill>
                  <a:schemeClr val="bg2">
                    <a:lumMod val="75000"/>
                  </a:schemeClr>
                </a:solidFill>
              </a:rPr>
              <a:t>-</a:t>
            </a:r>
            <a:r>
              <a:rPr lang="en-US" u="sng" dirty="0" smtClean="0">
                <a:solidFill>
                  <a:schemeClr val="bg2">
                    <a:lumMod val="75000"/>
                  </a:schemeClr>
                </a:solidFill>
              </a:rPr>
              <a:t>Triple Alliance</a:t>
            </a:r>
            <a:r>
              <a:rPr lang="en-US" dirty="0" smtClean="0">
                <a:solidFill>
                  <a:schemeClr val="bg2">
                    <a:lumMod val="75000"/>
                  </a:schemeClr>
                </a:solidFill>
              </a:rPr>
              <a:t> – Germany, Austria-Hungary and Italy</a:t>
            </a:r>
          </a:p>
          <a:p>
            <a:r>
              <a:rPr lang="en-US" dirty="0" smtClean="0">
                <a:solidFill>
                  <a:schemeClr val="bg2">
                    <a:lumMod val="75000"/>
                  </a:schemeClr>
                </a:solidFill>
              </a:rPr>
              <a:t>-</a:t>
            </a:r>
            <a:r>
              <a:rPr lang="en-US" u="sng" dirty="0" smtClean="0">
                <a:solidFill>
                  <a:schemeClr val="bg2">
                    <a:lumMod val="75000"/>
                  </a:schemeClr>
                </a:solidFill>
              </a:rPr>
              <a:t>Triple Entente</a:t>
            </a:r>
            <a:r>
              <a:rPr lang="en-US" dirty="0" smtClean="0">
                <a:solidFill>
                  <a:schemeClr val="bg2">
                    <a:lumMod val="75000"/>
                  </a:schemeClr>
                </a:solidFill>
              </a:rPr>
              <a:t> – Great Britain, France and Russia</a:t>
            </a:r>
          </a:p>
          <a:p>
            <a:endParaRPr lang="en-US" i="1" dirty="0" smtClean="0">
              <a:solidFill>
                <a:schemeClr val="bg2">
                  <a:lumMod val="75000"/>
                </a:schemeClr>
              </a:solidFill>
            </a:endParaRPr>
          </a:p>
          <a:p>
            <a:r>
              <a:rPr lang="en-US" i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*any fight or conflict involving any of these countries could lead to massive conflict.  They all agreed to help each other*</a:t>
            </a:r>
            <a:endParaRPr lang="en-US" dirty="0" smtClean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000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Militarism</a:t>
            </a:r>
            <a:endParaRPr lang="en-US" sz="4000" dirty="0"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0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Alliances</a:t>
            </a:r>
            <a:endParaRPr lang="en-US" sz="4000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Text Box 2"/>
          <p:cNvSpPr txBox="1">
            <a:spLocks noChangeArrowheads="1"/>
          </p:cNvSpPr>
          <p:nvPr/>
        </p:nvSpPr>
        <p:spPr bwMode="auto">
          <a:xfrm>
            <a:off x="1066800" y="0"/>
            <a:ext cx="7620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000066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b="1" dirty="0">
                <a:solidFill>
                  <a:srgbClr val="996600"/>
                </a:solidFill>
                <a:latin typeface="Comic Sans MS" pitchFamily="66" charset="0"/>
              </a:rPr>
              <a:t>The Major Players: 1914-17</a:t>
            </a:r>
          </a:p>
        </p:txBody>
      </p:sp>
      <p:pic>
        <p:nvPicPr>
          <p:cNvPr id="130056" name="Picture 8" descr="King George V of England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>
            <a:lum bright="6000" contrast="12000"/>
          </a:blip>
          <a:srcRect/>
          <a:stretch>
            <a:fillRect/>
          </a:stretch>
        </p:blipFill>
        <p:spPr>
          <a:xfrm>
            <a:off x="2286000" y="2514600"/>
            <a:ext cx="1303337" cy="1752600"/>
          </a:xfrm>
          <a:noFill/>
          <a:ln w="9525" cap="flat">
            <a:solidFill>
              <a:srgbClr val="664400"/>
            </a:solidFill>
            <a:headEnd w="med" len="med"/>
            <a:tailEnd w="med" len="med"/>
          </a:ln>
        </p:spPr>
      </p:pic>
      <p:sp>
        <p:nvSpPr>
          <p:cNvPr id="130059" name="Text Box 11"/>
          <p:cNvSpPr txBox="1">
            <a:spLocks noChangeArrowheads="1"/>
          </p:cNvSpPr>
          <p:nvPr/>
        </p:nvSpPr>
        <p:spPr bwMode="auto">
          <a:xfrm>
            <a:off x="304800" y="1752600"/>
            <a:ext cx="1447800" cy="6413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>
            <a:outerShdw dist="35921" dir="2700000" algn="ctr" rotWithShape="0">
              <a:srgbClr val="996600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dirty="0">
                <a:solidFill>
                  <a:srgbClr val="E61F0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Nicholas II </a:t>
            </a:r>
            <a:br>
              <a:rPr lang="en-US" sz="1800" dirty="0">
                <a:solidFill>
                  <a:srgbClr val="E61F0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</a:br>
            <a:r>
              <a:rPr lang="en-US" sz="1800" dirty="0">
                <a:solidFill>
                  <a:srgbClr val="E61F0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[</a:t>
            </a:r>
            <a:r>
              <a:rPr lang="en-US" sz="1800" dirty="0" smtClean="0">
                <a:solidFill>
                  <a:srgbClr val="E61F0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Russia]</a:t>
            </a:r>
            <a:endParaRPr lang="en-US" sz="1800" dirty="0">
              <a:solidFill>
                <a:srgbClr val="E61F0A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130061" name="Text Box 13"/>
          <p:cNvSpPr txBox="1">
            <a:spLocks noChangeArrowheads="1"/>
          </p:cNvSpPr>
          <p:nvPr/>
        </p:nvSpPr>
        <p:spPr bwMode="auto">
          <a:xfrm>
            <a:off x="2057400" y="1752600"/>
            <a:ext cx="1828800" cy="646331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>
            <a:outerShdw dist="35921" dir="2700000" algn="ctr" rotWithShape="0">
              <a:srgbClr val="996600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dirty="0">
                <a:solidFill>
                  <a:srgbClr val="E61F0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George V [</a:t>
            </a:r>
            <a:r>
              <a:rPr lang="en-US" sz="1800" dirty="0" smtClean="0">
                <a:solidFill>
                  <a:srgbClr val="E61F0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Britain]</a:t>
            </a:r>
            <a:endParaRPr lang="en-US" sz="1800" dirty="0">
              <a:solidFill>
                <a:srgbClr val="E61F0A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pic>
        <p:nvPicPr>
          <p:cNvPr id="130065" name="Picture 17" descr="Tsar Nicholas II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>
            <a:lum bright="6000" contrast="6000"/>
          </a:blip>
          <a:srcRect/>
          <a:stretch>
            <a:fillRect/>
          </a:stretch>
        </p:blipFill>
        <p:spPr>
          <a:xfrm>
            <a:off x="457200" y="2514600"/>
            <a:ext cx="1290638" cy="1752600"/>
          </a:xfrm>
          <a:noFill/>
          <a:ln w="9525" cap="flat">
            <a:solidFill>
              <a:srgbClr val="664400"/>
            </a:solidFill>
            <a:headEnd w="med" len="med"/>
            <a:tailEnd w="med" len="med"/>
          </a:ln>
        </p:spPr>
      </p:pic>
      <p:pic>
        <p:nvPicPr>
          <p:cNvPr id="130068" name="Picture 20" descr="FWWpoincareP"/>
          <p:cNvPicPr>
            <a:picLocks noChangeAspect="1" noChangeArrowheads="1"/>
          </p:cNvPicPr>
          <p:nvPr/>
        </p:nvPicPr>
        <p:blipFill>
          <a:blip r:embed="rId4" cstate="print">
            <a:lum bright="6000"/>
          </a:blip>
          <a:srcRect/>
          <a:stretch>
            <a:fillRect/>
          </a:stretch>
        </p:blipFill>
        <p:spPr bwMode="auto">
          <a:xfrm>
            <a:off x="1524000" y="4343400"/>
            <a:ext cx="1166813" cy="1752600"/>
          </a:xfrm>
          <a:prstGeom prst="rect">
            <a:avLst/>
          </a:prstGeom>
          <a:noFill/>
          <a:ln w="9525">
            <a:solidFill>
              <a:srgbClr val="664400"/>
            </a:solidFill>
            <a:miter lim="800000"/>
            <a:headEnd/>
            <a:tailEnd/>
          </a:ln>
        </p:spPr>
      </p:pic>
      <p:sp>
        <p:nvSpPr>
          <p:cNvPr id="130069" name="Text Box 21"/>
          <p:cNvSpPr txBox="1">
            <a:spLocks noChangeArrowheads="1"/>
          </p:cNvSpPr>
          <p:nvPr/>
        </p:nvSpPr>
        <p:spPr bwMode="auto">
          <a:xfrm>
            <a:off x="990600" y="6211669"/>
            <a:ext cx="2209800" cy="646331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>
            <a:outerShdw dist="35921" dir="2700000" algn="ctr" rotWithShape="0">
              <a:srgbClr val="996600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dirty="0">
                <a:solidFill>
                  <a:srgbClr val="E61F0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Pres. Poincare [</a:t>
            </a:r>
            <a:r>
              <a:rPr lang="en-US" sz="1800" dirty="0" smtClean="0">
                <a:solidFill>
                  <a:srgbClr val="E61F0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France]</a:t>
            </a:r>
            <a:endParaRPr lang="en-US" sz="1800" dirty="0">
              <a:solidFill>
                <a:srgbClr val="E61F0A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130073" name="Text Box 25"/>
          <p:cNvSpPr txBox="1">
            <a:spLocks noChangeArrowheads="1"/>
          </p:cNvSpPr>
          <p:nvPr/>
        </p:nvSpPr>
        <p:spPr bwMode="auto">
          <a:xfrm>
            <a:off x="990600" y="838200"/>
            <a:ext cx="3124200" cy="36933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u="sng" dirty="0" smtClean="0">
                <a:solidFill>
                  <a:srgbClr val="E61F0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Triple Entente</a:t>
            </a:r>
            <a:r>
              <a:rPr lang="en-US" dirty="0" smtClean="0">
                <a:solidFill>
                  <a:srgbClr val="E61F0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:</a:t>
            </a:r>
            <a:endParaRPr lang="en-US" dirty="0">
              <a:solidFill>
                <a:srgbClr val="E61F0A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pic>
        <p:nvPicPr>
          <p:cNvPr id="130077" name="Picture 29" descr="Franz Josef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5" cstate="print">
            <a:lum bright="-12000" contrast="6000"/>
          </a:blip>
          <a:srcRect/>
          <a:stretch>
            <a:fillRect/>
          </a:stretch>
        </p:blipFill>
        <p:spPr>
          <a:xfrm>
            <a:off x="6172200" y="4191000"/>
            <a:ext cx="1301750" cy="1676400"/>
          </a:xfrm>
          <a:noFill/>
          <a:ln w="9525" cap="flat">
            <a:solidFill>
              <a:srgbClr val="664400"/>
            </a:solidFill>
            <a:headEnd w="med" len="med"/>
            <a:tailEnd w="med" len="med"/>
          </a:ln>
        </p:spPr>
      </p:pic>
      <p:pic>
        <p:nvPicPr>
          <p:cNvPr id="130078" name="Picture 30" descr="Kaiser Wilhelm II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6" cstate="print">
            <a:lum bright="-6000" contrast="6000"/>
          </a:blip>
          <a:srcRect/>
          <a:stretch>
            <a:fillRect/>
          </a:stretch>
        </p:blipFill>
        <p:spPr>
          <a:xfrm>
            <a:off x="7086600" y="1752600"/>
            <a:ext cx="1447800" cy="1690688"/>
          </a:xfrm>
          <a:noFill/>
          <a:ln w="9525" cap="flat">
            <a:solidFill>
              <a:srgbClr val="664400"/>
            </a:solidFill>
            <a:headEnd w="med" len="med"/>
            <a:tailEnd w="med" len="med"/>
          </a:ln>
        </p:spPr>
      </p:pic>
      <p:sp>
        <p:nvSpPr>
          <p:cNvPr id="130079" name="Text Box 31"/>
          <p:cNvSpPr txBox="1">
            <a:spLocks noChangeArrowheads="1"/>
          </p:cNvSpPr>
          <p:nvPr/>
        </p:nvSpPr>
        <p:spPr bwMode="auto">
          <a:xfrm>
            <a:off x="5715000" y="5943600"/>
            <a:ext cx="2209800" cy="646331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>
            <a:outerShdw dist="35921" dir="2700000" algn="ctr" rotWithShape="0">
              <a:srgbClr val="996600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dirty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Franz Josef </a:t>
            </a:r>
            <a:r>
              <a:rPr lang="en-US" sz="18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[Austria-Hungary]</a:t>
            </a:r>
            <a:endParaRPr lang="en-US" sz="1800" dirty="0">
              <a:solidFill>
                <a:srgbClr val="00B05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130080" name="Text Box 32"/>
          <p:cNvSpPr txBox="1">
            <a:spLocks noChangeArrowheads="1"/>
          </p:cNvSpPr>
          <p:nvPr/>
        </p:nvSpPr>
        <p:spPr bwMode="auto">
          <a:xfrm>
            <a:off x="6705600" y="3581400"/>
            <a:ext cx="2209800" cy="646331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>
            <a:outerShdw dist="35921" dir="2700000" algn="ctr" rotWithShape="0">
              <a:srgbClr val="996600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dirty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Wilhelm II [</a:t>
            </a:r>
            <a:r>
              <a:rPr lang="en-US" sz="18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Germany]</a:t>
            </a:r>
            <a:endParaRPr lang="en-US" sz="1800" dirty="0">
              <a:solidFill>
                <a:srgbClr val="00B05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pic>
        <p:nvPicPr>
          <p:cNvPr id="130081" name="Picture 33" descr="vemmanuele3"/>
          <p:cNvPicPr>
            <a:picLocks noChangeAspect="1" noChangeArrowheads="1"/>
          </p:cNvPicPr>
          <p:nvPr/>
        </p:nvPicPr>
        <p:blipFill>
          <a:blip r:embed="rId7" cstate="print">
            <a:lum bright="-6000" contrast="6000"/>
          </a:blip>
          <a:srcRect/>
          <a:stretch>
            <a:fillRect/>
          </a:stretch>
        </p:blipFill>
        <p:spPr bwMode="auto">
          <a:xfrm>
            <a:off x="5029200" y="1752600"/>
            <a:ext cx="1119187" cy="1828800"/>
          </a:xfrm>
          <a:prstGeom prst="rect">
            <a:avLst/>
          </a:prstGeom>
          <a:noFill/>
          <a:ln w="9525">
            <a:solidFill>
              <a:srgbClr val="664400"/>
            </a:solidFill>
            <a:miter lim="800000"/>
            <a:headEnd/>
            <a:tailEnd/>
          </a:ln>
        </p:spPr>
      </p:pic>
      <p:sp>
        <p:nvSpPr>
          <p:cNvPr id="130082" name="Text Box 34"/>
          <p:cNvSpPr txBox="1">
            <a:spLocks noChangeArrowheads="1"/>
          </p:cNvSpPr>
          <p:nvPr/>
        </p:nvSpPr>
        <p:spPr bwMode="auto">
          <a:xfrm>
            <a:off x="4419600" y="3733800"/>
            <a:ext cx="2209800" cy="6413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>
            <a:outerShdw dist="35921" dir="2700000" algn="ctr" rotWithShape="0">
              <a:srgbClr val="996600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dirty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Victor Emmanuel II [</a:t>
            </a:r>
            <a:r>
              <a:rPr lang="en-US" sz="18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Italy]</a:t>
            </a:r>
            <a:endParaRPr lang="en-US" sz="1800" dirty="0">
              <a:solidFill>
                <a:srgbClr val="00B05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130083" name="Text Box 35"/>
          <p:cNvSpPr txBox="1">
            <a:spLocks noChangeArrowheads="1"/>
          </p:cNvSpPr>
          <p:nvPr/>
        </p:nvSpPr>
        <p:spPr bwMode="auto">
          <a:xfrm>
            <a:off x="5257800" y="838200"/>
            <a:ext cx="2590800" cy="36933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u="sng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Triple Alliance</a:t>
            </a:r>
            <a:r>
              <a:rPr lang="en-US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:</a:t>
            </a:r>
            <a:endParaRPr lang="en-US" dirty="0">
              <a:solidFill>
                <a:srgbClr val="00B05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00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00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0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30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00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00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00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00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1000"/>
                                        <p:tgtEl>
                                          <p:spTgt spid="130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1000"/>
                                        <p:tgtEl>
                                          <p:spTgt spid="130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1000"/>
                                        <p:tgtEl>
                                          <p:spTgt spid="130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1000"/>
                                        <p:tgtEl>
                                          <p:spTgt spid="130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130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130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130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130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4" dur="1000"/>
                                        <p:tgtEl>
                                          <p:spTgt spid="130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7" dur="1000"/>
                                        <p:tgtEl>
                                          <p:spTgt spid="130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00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00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30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300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300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30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059" grpId="0"/>
      <p:bldP spid="130061" grpId="0"/>
      <p:bldP spid="130069" grpId="0"/>
      <p:bldP spid="130079" grpId="0"/>
      <p:bldP spid="130080" grpId="0"/>
      <p:bldP spid="13008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u="sng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Balkan Peninsula</a:t>
            </a:r>
            <a:endParaRPr lang="en-US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full of many ethnic groups with not much land.  Each group wants their own space.</a:t>
            </a:r>
          </a:p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Austria takes over some of this area that Serbia had been fighting for (Serbia has support from Russia)</a:t>
            </a:r>
          </a:p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Serbia begins to fight to regain land from Austria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5" name="Picture 7" descr="map-Balkans-1914-1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>
            <a:lum contrast="6000"/>
          </a:blip>
          <a:srcRect l="1630" t="1428" r="2206" b="1428"/>
          <a:stretch>
            <a:fillRect/>
          </a:stretch>
        </p:blipFill>
        <p:spPr>
          <a:xfrm>
            <a:off x="4845050" y="1635657"/>
            <a:ext cx="3886200" cy="4478861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1066800"/>
          </a:xfrm>
        </p:spPr>
        <p:txBody>
          <a:bodyPr>
            <a:noAutofit/>
          </a:bodyPr>
          <a:lstStyle/>
          <a:p>
            <a:r>
              <a:rPr lang="en-US" sz="2800" i="1" dirty="0" smtClean="0">
                <a:solidFill>
                  <a:schemeClr val="accent1">
                    <a:lumMod val="75000"/>
                  </a:schemeClr>
                </a:solidFill>
              </a:rPr>
              <a:t>War begins when:  heir to throne of Austria-Hungary, Archduke </a:t>
            </a:r>
            <a:r>
              <a:rPr lang="en-US" sz="2800" i="1" u="sng" dirty="0" smtClean="0">
                <a:solidFill>
                  <a:schemeClr val="accent1">
                    <a:lumMod val="75000"/>
                  </a:schemeClr>
                </a:solidFill>
              </a:rPr>
              <a:t>Franz Ferdinand</a:t>
            </a:r>
            <a:r>
              <a:rPr lang="en-US" sz="2800" i="1" dirty="0" smtClean="0">
                <a:solidFill>
                  <a:schemeClr val="accent1">
                    <a:lumMod val="75000"/>
                  </a:schemeClr>
                </a:solidFill>
              </a:rPr>
              <a:t> and wife shot in car by </a:t>
            </a:r>
            <a:r>
              <a:rPr lang="en-US" sz="2800" i="1" u="sng" dirty="0" err="1" smtClean="0">
                <a:solidFill>
                  <a:schemeClr val="accent1">
                    <a:lumMod val="75000"/>
                  </a:schemeClr>
                </a:solidFill>
              </a:rPr>
              <a:t>Gavrilo</a:t>
            </a:r>
            <a:r>
              <a:rPr lang="en-US" sz="2800" i="1" u="sng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800" i="1" u="sng" dirty="0" err="1" smtClean="0">
                <a:solidFill>
                  <a:schemeClr val="accent1">
                    <a:lumMod val="75000"/>
                  </a:schemeClr>
                </a:solidFill>
              </a:rPr>
              <a:t>Princip</a:t>
            </a:r>
            <a:r>
              <a:rPr lang="en-US" sz="2800" i="1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  <a:endParaRPr lang="en-US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4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World War I Begins</a:t>
            </a:r>
            <a:endParaRPr lang="en-US" sz="4400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5" descr="Sarajevo Assassination-sketch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>
            <a:lum contrast="6000"/>
          </a:blip>
          <a:srcRect t="18469" b="18469"/>
          <a:stretch>
            <a:fillRect/>
          </a:stretch>
        </p:blipFill>
        <p:spPr>
          <a:noFill/>
          <a:ln w="9525" cap="flat">
            <a:solidFill>
              <a:srgbClr val="664400"/>
            </a:solidFill>
            <a:headEnd w="med" len="med"/>
            <a:tailEnd w="med" len="med"/>
          </a:ln>
        </p:spPr>
      </p:pic>
      <p:pic>
        <p:nvPicPr>
          <p:cNvPr id="6" name="Picture 7" descr="Gavrilo Princip"/>
          <p:cNvPicPr>
            <a:picLocks noChangeAspect="1" noChangeArrowheads="1"/>
          </p:cNvPicPr>
          <p:nvPr/>
        </p:nvPicPr>
        <p:blipFill>
          <a:blip r:embed="rId3" cstate="print">
            <a:lum contrast="6000"/>
          </a:blip>
          <a:srcRect/>
          <a:stretch>
            <a:fillRect/>
          </a:stretch>
        </p:blipFill>
        <p:spPr>
          <a:xfrm>
            <a:off x="1" y="0"/>
            <a:ext cx="1523999" cy="1486828"/>
          </a:xfrm>
          <a:prstGeom prst="rect">
            <a:avLst/>
          </a:prstGeom>
          <a:noFill/>
          <a:ln w="9525" cap="flat">
            <a:solidFill>
              <a:srgbClr val="664400"/>
            </a:solidFill>
            <a:headEnd w="med" len="med"/>
            <a:tailEnd w="med" len="med"/>
          </a:ln>
        </p:spPr>
      </p:pic>
      <p:pic>
        <p:nvPicPr>
          <p:cNvPr id="8" name="Picture 5" descr="Assassination-Princips Caught"/>
          <p:cNvPicPr>
            <a:picLocks noChangeAspect="1" noChangeArrowheads="1"/>
          </p:cNvPicPr>
          <p:nvPr/>
        </p:nvPicPr>
        <p:blipFill>
          <a:blip r:embed="rId4" cstate="print">
            <a:lum bright="6000" contrast="6000"/>
          </a:blip>
          <a:srcRect l="4384" t="4109" r="2443" b="10959"/>
          <a:stretch>
            <a:fillRect/>
          </a:stretch>
        </p:blipFill>
        <p:spPr>
          <a:xfrm>
            <a:off x="0" y="2209800"/>
            <a:ext cx="1523706" cy="1219200"/>
          </a:xfrm>
          <a:prstGeom prst="rect">
            <a:avLst/>
          </a:prstGeom>
          <a:noFill/>
          <a:ln w="9525" cap="flat">
            <a:solidFill>
              <a:srgbClr val="664400"/>
            </a:solidFill>
            <a:headEnd w="med" len="med"/>
            <a:tailEnd w="med" len="med"/>
          </a:ln>
        </p:spPr>
      </p:pic>
      <p:pic>
        <p:nvPicPr>
          <p:cNvPr id="9" name="Picture 5" descr="Archduke Ferdinand &amp; His Family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0" y="5486400"/>
            <a:ext cx="1537636" cy="1371600"/>
          </a:xfrm>
          <a:prstGeom prst="rect">
            <a:avLst/>
          </a:prstGeom>
          <a:noFill/>
          <a:ln w="9525" cap="flat">
            <a:solidFill>
              <a:srgbClr val="664400"/>
            </a:solidFill>
            <a:headEnd w="med" len="med"/>
            <a:tailEnd w="med" len="med"/>
          </a:ln>
        </p:spPr>
      </p:pic>
      <p:sp>
        <p:nvSpPr>
          <p:cNvPr id="10" name="TextBox 9"/>
          <p:cNvSpPr txBox="1"/>
          <p:nvPr/>
        </p:nvSpPr>
        <p:spPr>
          <a:xfrm>
            <a:off x="0" y="1524000"/>
            <a:ext cx="1524000" cy="6463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</a:rPr>
              <a:t>Gavrilo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</a:rPr>
              <a:t>Princip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4495800"/>
            <a:ext cx="1524000" cy="9233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Franz Ferdinand and his family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Spark that leads to war</a:t>
            </a:r>
            <a:endParaRPr lang="en-US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04800" y="1752600"/>
            <a:ext cx="1905000" cy="4343400"/>
          </a:xfrm>
        </p:spPr>
        <p:txBody>
          <a:bodyPr>
            <a:normAutofit fontScale="92500" lnSpcReduction="10000"/>
          </a:bodyPr>
          <a:lstStyle/>
          <a:p>
            <a:r>
              <a:rPr lang="en-US" sz="2000" dirty="0" err="1" smtClean="0">
                <a:solidFill>
                  <a:schemeClr val="bg1"/>
                </a:solidFill>
              </a:rPr>
              <a:t>Princip</a:t>
            </a:r>
            <a:r>
              <a:rPr lang="en-US" sz="2000" dirty="0" smtClean="0">
                <a:solidFill>
                  <a:schemeClr val="bg1"/>
                </a:solidFill>
              </a:rPr>
              <a:t> was member of </a:t>
            </a:r>
            <a:r>
              <a:rPr lang="en-US" sz="2000" u="sng" dirty="0" smtClean="0">
                <a:solidFill>
                  <a:schemeClr val="bg1"/>
                </a:solidFill>
              </a:rPr>
              <a:t>the </a:t>
            </a:r>
            <a:r>
              <a:rPr lang="en-US" sz="2000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Black Hand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dirty="0" smtClean="0">
                <a:solidFill>
                  <a:schemeClr val="bg1"/>
                </a:solidFill>
              </a:rPr>
              <a:t>– terrorist group wanting Austria out of the Balkans.</a:t>
            </a:r>
          </a:p>
          <a:p>
            <a:r>
              <a:rPr lang="en-US" sz="2000" dirty="0" smtClean="0">
                <a:solidFill>
                  <a:schemeClr val="bg1"/>
                </a:solidFill>
              </a:rPr>
              <a:t>Austria retaliates with list of demands (ultimatum) and when they were not met they declare war</a:t>
            </a:r>
          </a:p>
          <a:p>
            <a:endParaRPr lang="en-US" dirty="0"/>
          </a:p>
        </p:txBody>
      </p:sp>
      <p:pic>
        <p:nvPicPr>
          <p:cNvPr id="3074" name="Picture 2" descr="C:\Documents and Settings\kcs user\Local Settings\Temporary Internet Files\Content.IE5\6LWV2ASH\MCj0414724000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1727804"/>
            <a:ext cx="4267200" cy="2523551"/>
          </a:xfrm>
          <a:prstGeom prst="rect">
            <a:avLst/>
          </a:prstGeom>
          <a:noFill/>
        </p:spPr>
      </p:pic>
      <p:pic>
        <p:nvPicPr>
          <p:cNvPr id="3075" name="Picture 3" descr="C:\Documents and Settings\kcs user\Local Settings\Temporary Internet Files\Content.IE5\N0L1EPE5\MCj0405676000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6600" y="5029200"/>
            <a:ext cx="1958975" cy="1412875"/>
          </a:xfrm>
          <a:prstGeom prst="rect">
            <a:avLst/>
          </a:prstGeom>
          <a:noFill/>
        </p:spPr>
      </p:pic>
      <p:pic>
        <p:nvPicPr>
          <p:cNvPr id="3076" name="Picture 4" descr="C:\Documents and Settings\kcs user\Local Settings\Temporary Internet Files\Content.IE5\USO3FOJ3\MCFL00109_0000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77000" y="4724400"/>
            <a:ext cx="2041042" cy="1600200"/>
          </a:xfrm>
          <a:prstGeom prst="rect">
            <a:avLst/>
          </a:prstGeom>
          <a:noFill/>
        </p:spPr>
      </p:pic>
      <p:pic>
        <p:nvPicPr>
          <p:cNvPr id="3077" name="Picture 5" descr="C:\Documents and Settings\kcs user\Local Settings\Temporary Internet Files\Content.IE5\6LWV2ASH\MCj01494370000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91400" y="1828800"/>
            <a:ext cx="991354" cy="2565149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2438400" y="4267200"/>
            <a:ext cx="3505200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  <a:t>Emperor Franz Joseph</a:t>
            </a:r>
            <a:endParaRPr lang="en-US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en-US" sz="66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War Begins</a:t>
            </a:r>
            <a:endParaRPr lang="en-US" sz="66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i="1" dirty="0" smtClean="0">
                <a:solidFill>
                  <a:schemeClr val="accent1">
                    <a:lumMod val="75000"/>
                  </a:schemeClr>
                </a:solidFill>
              </a:rPr>
              <a:t>Russian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troops sent to </a:t>
            </a:r>
            <a:r>
              <a:rPr lang="en-US" i="1" dirty="0" smtClean="0">
                <a:solidFill>
                  <a:schemeClr val="accent1">
                    <a:lumMod val="75000"/>
                  </a:schemeClr>
                </a:solidFill>
              </a:rPr>
              <a:t>Austrian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border and </a:t>
            </a:r>
            <a:r>
              <a:rPr lang="en-US" i="1" dirty="0" smtClean="0">
                <a:solidFill>
                  <a:schemeClr val="accent1">
                    <a:lumMod val="75000"/>
                  </a:schemeClr>
                </a:solidFill>
              </a:rPr>
              <a:t>German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border as precaution</a:t>
            </a:r>
          </a:p>
          <a:p>
            <a:r>
              <a:rPr lang="en-US" i="1" dirty="0" smtClean="0">
                <a:solidFill>
                  <a:schemeClr val="accent1">
                    <a:lumMod val="75000"/>
                  </a:schemeClr>
                </a:solidFill>
              </a:rPr>
              <a:t>Germany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declares war on </a:t>
            </a:r>
            <a:r>
              <a:rPr lang="en-US" i="1" u="sng" dirty="0" smtClean="0">
                <a:solidFill>
                  <a:schemeClr val="accent1">
                    <a:lumMod val="75000"/>
                  </a:schemeClr>
                </a:solidFill>
              </a:rPr>
              <a:t>Russia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and </a:t>
            </a:r>
            <a:r>
              <a:rPr lang="en-US" i="1" u="sng" dirty="0" smtClean="0">
                <a:solidFill>
                  <a:schemeClr val="accent1">
                    <a:lumMod val="75000"/>
                  </a:schemeClr>
                </a:solidFill>
              </a:rPr>
              <a:t>France</a:t>
            </a:r>
            <a:endParaRPr lang="en-US" u="sng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en-US" dirty="0"/>
          </a:p>
        </p:txBody>
      </p:sp>
      <p:pic>
        <p:nvPicPr>
          <p:cNvPr id="5" name="Picture 2" descr="p781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5800" y="1600200"/>
            <a:ext cx="4648200" cy="3463364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4648200" y="5257800"/>
            <a:ext cx="4191000" cy="92333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Used the </a:t>
            </a:r>
            <a:r>
              <a:rPr lang="en-US" b="1" u="sng" dirty="0" err="1" smtClean="0">
                <a:solidFill>
                  <a:schemeClr val="accent1">
                    <a:lumMod val="75000"/>
                  </a:schemeClr>
                </a:solidFill>
              </a:rPr>
              <a:t>Schlieffen</a:t>
            </a:r>
            <a:r>
              <a:rPr lang="en-US" b="1" u="sng" dirty="0" smtClean="0">
                <a:solidFill>
                  <a:schemeClr val="accent1">
                    <a:lumMod val="75000"/>
                  </a:schemeClr>
                </a:solidFill>
              </a:rPr>
              <a:t> Plan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– attack France in the west first and then defeat Russia in the east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098" name="Picture 2" descr="C:\Documents and Settings\kcs user\Local Settings\Temporary Internet Files\Content.IE5\HKTJ1J5H\MCj0242933000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4419600"/>
            <a:ext cx="1295400" cy="1640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680</TotalTime>
  <Words>983</Words>
  <Application>Microsoft Office PowerPoint</Application>
  <PresentationFormat>On-screen Show (4:3)</PresentationFormat>
  <Paragraphs>133</Paragraphs>
  <Slides>24</Slides>
  <Notes>0</Notes>
  <HiddenSlides>0</HiddenSlides>
  <MMClips>4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Comic Sans MS</vt:lpstr>
      <vt:lpstr>Tw Cen MT</vt:lpstr>
      <vt:lpstr>Wingdings</vt:lpstr>
      <vt:lpstr>Wingdings 2</vt:lpstr>
      <vt:lpstr>Median</vt:lpstr>
      <vt:lpstr>Chapter 26 Outline  </vt:lpstr>
      <vt:lpstr>Europe was at peace from 1870 to early 1900’s</vt:lpstr>
      <vt:lpstr>Forces leading to war:</vt:lpstr>
      <vt:lpstr>Forces leading to war:</vt:lpstr>
      <vt:lpstr>PowerPoint Presentation</vt:lpstr>
      <vt:lpstr>The Balkan Peninsula</vt:lpstr>
      <vt:lpstr>World War I Begins</vt:lpstr>
      <vt:lpstr>The Spark that leads to war</vt:lpstr>
      <vt:lpstr>The War Begins</vt:lpstr>
      <vt:lpstr>More countries get involved</vt:lpstr>
      <vt:lpstr>Section 2 Page 822 </vt:lpstr>
      <vt:lpstr>The Sides Form</vt:lpstr>
      <vt:lpstr>Germany Fights on Two Fronts</vt:lpstr>
      <vt:lpstr>Germany Fights on Two Fronts</vt:lpstr>
      <vt:lpstr>War spreads outside of Europe</vt:lpstr>
      <vt:lpstr> Gallipoli Campaign </vt:lpstr>
      <vt:lpstr>Section 3 </vt:lpstr>
      <vt:lpstr>U.S. enters the war in 1917 because:</vt:lpstr>
      <vt:lpstr>Total War</vt:lpstr>
      <vt:lpstr>Women enter the workforce</vt:lpstr>
      <vt:lpstr>Breaking the Stalemate</vt:lpstr>
      <vt:lpstr>Section 4</vt:lpstr>
      <vt:lpstr> Treaty of Versailles </vt:lpstr>
      <vt:lpstr>War Facts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26 Outline  </dc:title>
  <dc:creator/>
  <cp:lastModifiedBy>Mike Wolford</cp:lastModifiedBy>
  <cp:revision>69</cp:revision>
  <dcterms:created xsi:type="dcterms:W3CDTF">2006-08-16T00:00:00Z</dcterms:created>
  <dcterms:modified xsi:type="dcterms:W3CDTF">2017-04-25T14:00:02Z</dcterms:modified>
</cp:coreProperties>
</file>