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84" r:id="rId3"/>
    <p:sldId id="257" r:id="rId4"/>
    <p:sldId id="258" r:id="rId5"/>
    <p:sldId id="259" r:id="rId6"/>
    <p:sldId id="261" r:id="rId7"/>
    <p:sldId id="260" r:id="rId8"/>
    <p:sldId id="262" r:id="rId9"/>
    <p:sldId id="263" r:id="rId10"/>
    <p:sldId id="264" r:id="rId11"/>
    <p:sldId id="269" r:id="rId12"/>
    <p:sldId id="265" r:id="rId13"/>
    <p:sldId id="267" r:id="rId14"/>
    <p:sldId id="270" r:id="rId15"/>
    <p:sldId id="271" r:id="rId16"/>
    <p:sldId id="272" r:id="rId17"/>
    <p:sldId id="279" r:id="rId18"/>
    <p:sldId id="273" r:id="rId19"/>
    <p:sldId id="274" r:id="rId20"/>
    <p:sldId id="275" r:id="rId21"/>
    <p:sldId id="276" r:id="rId22"/>
    <p:sldId id="280" r:id="rId23"/>
    <p:sldId id="285" r:id="rId24"/>
    <p:sldId id="281" r:id="rId25"/>
    <p:sldId id="282" r:id="rId26"/>
    <p:sldId id="290" r:id="rId27"/>
    <p:sldId id="283"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4709" autoAdjust="0"/>
  </p:normalViewPr>
  <p:slideViewPr>
    <p:cSldViewPr>
      <p:cViewPr varScale="1">
        <p:scale>
          <a:sx n="57" d="100"/>
          <a:sy n="57" d="100"/>
        </p:scale>
        <p:origin x="-7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07067-E456-4D42-8A71-9F9B3B67D4B9}"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EDC7D-989D-4000-8D3B-77299EEF7A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4113A-54CD-43AD-86B0-2B1334749240}"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	Civil Disobedience is the refusal to obey civil laws in effort to promote change. Usually involved in changing government policy or legislation, Civil Disobedience is characterized by passive resistance or other nonviolent means. The idea of nonviolent civil disobedience was developed by Gandhi in the struggle for Indian Independence. Martin Luther King Jr. brought the idea of nonviolence to the United States in a strong way.  King understood that protesting in non violent ways would ultimately attract the sympathy of people all across the nation.  He was right.  The televised media coverage of many African American marches and rallies made the Civil Rights Movement important on both a national and global level.</a:t>
            </a:r>
          </a:p>
          <a:p>
            <a:endParaRPr lang="en-US" dirty="0"/>
          </a:p>
          <a:p>
            <a:r>
              <a:rPr lang="en-US" dirty="0"/>
              <a:t>picture.: www.answers.com</a:t>
            </a:r>
          </a:p>
          <a:p>
            <a:r>
              <a:rPr lang="en-US" dirty="0"/>
              <a:t>&lt;http://commons.wikimedia.org/wiki/Image:Mlkingmug1.jpg&gt;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9"/>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7"/>
            <a:ext cx="5791200" cy="365125"/>
          </a:xfrm>
        </p:spPr>
        <p:txBody>
          <a:bodyPr tIns="0" bIns="0" anchor="t"/>
          <a:lstStyle>
            <a:lvl1pPr algn="r">
              <a:defRPr sz="1000"/>
            </a:lvl1pPr>
          </a:lstStyle>
          <a:p>
            <a:fld id="{1D8BD707-D9CF-40AE-B4C6-C98DA3205C09}" type="datetimeFigureOut">
              <a:rPr lang="en-US" smtClean="0"/>
              <a:pPr/>
              <a:t>5/21/2013</a:t>
            </a:fld>
            <a:endParaRPr lang="en-US"/>
          </a:p>
        </p:txBody>
      </p:sp>
      <p:sp>
        <p:nvSpPr>
          <p:cNvPr id="17" name="Footer Placeholder 16"/>
          <p:cNvSpPr>
            <a:spLocks noGrp="1"/>
          </p:cNvSpPr>
          <p:nvPr>
            <p:ph type="ftr" sz="quarter" idx="11"/>
          </p:nvPr>
        </p:nvSpPr>
        <p:spPr>
          <a:xfrm>
            <a:off x="1371600" y="5650705"/>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71600" y="1981200"/>
            <a:ext cx="3733800" cy="4114800"/>
          </a:xfrm>
        </p:spPr>
        <p:txBody>
          <a:bodyPr/>
          <a:lstStyle/>
          <a:p>
            <a:pPr lvl="0"/>
            <a:endParaRPr lang="en-US" noProof="0" smtClean="0"/>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7953A58-BBC8-492C-8205-59B89E8C2A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5/21/2013</a:t>
            </a:fld>
            <a:endParaRPr lang="en-US"/>
          </a:p>
        </p:txBody>
      </p:sp>
      <p:sp>
        <p:nvSpPr>
          <p:cNvPr id="5" name="Footer Placeholder 4"/>
          <p:cNvSpPr>
            <a:spLocks noGrp="1"/>
          </p:cNvSpPr>
          <p:nvPr>
            <p:ph type="ftr" sz="quarter" idx="11"/>
          </p:nvPr>
        </p:nvSpPr>
        <p:spPr>
          <a:xfrm>
            <a:off x="457200" y="6480970"/>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5/21/2013</a:t>
            </a:fld>
            <a:endParaRPr lang="en-US"/>
          </a:p>
        </p:txBody>
      </p:sp>
      <p:sp>
        <p:nvSpPr>
          <p:cNvPr id="5" name="Footer Placeholder 4"/>
          <p:cNvSpPr>
            <a:spLocks noGrp="1"/>
          </p:cNvSpPr>
          <p:nvPr>
            <p:ph type="ftr" sz="quarter" idx="11"/>
          </p:nvPr>
        </p:nvSpPr>
        <p:spPr>
          <a:xfrm>
            <a:off x="2619376" y="6480970"/>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5/21/2013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5/21/2013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5/21/2013</a:t>
            </a:fld>
            <a:endParaRPr lang="en-US"/>
          </a:p>
        </p:txBody>
      </p:sp>
      <p:sp>
        <p:nvSpPr>
          <p:cNvPr id="3" name="Footer Placeholder 2"/>
          <p:cNvSpPr>
            <a:spLocks noGrp="1"/>
          </p:cNvSpPr>
          <p:nvPr>
            <p:ph type="ftr" sz="quarter" idx="11"/>
          </p:nvPr>
        </p:nvSpPr>
        <p:spPr>
          <a:xfrm>
            <a:off x="457200" y="6481891"/>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5/21/2013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5/21/2013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5/21/2013</a:t>
            </a:fld>
            <a:endParaRPr lang="en-US"/>
          </a:p>
        </p:txBody>
      </p:sp>
      <p:sp>
        <p:nvSpPr>
          <p:cNvPr id="3" name="Footer Placeholder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file:///C:\Documents%20and%20Settings\kcs%20user\Local%20Settings\Temporary%20Internet%20Files\Content.IE5\6DGN4XWB\MSj04378780000%5b1%5d.wav" TargetMode="Externa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1.png"/><Relationship Id="rId2" Type="http://schemas.openxmlformats.org/officeDocument/2006/relationships/audio" Target="file:///C:\Documents%20and%20Settings\kcs%20user\Local%20Settings\Temporary%20Internet%20Files\Content.IE5\6DGN4XWB\MSj04378780000%5b1%5d.wav" TargetMode="External"/><Relationship Id="rId1" Type="http://schemas.openxmlformats.org/officeDocument/2006/relationships/tags" Target="../tags/tag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35.wmf"/><Relationship Id="rId5" Type="http://schemas.openxmlformats.org/officeDocument/2006/relationships/image" Target="../media/image34.gif"/><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upload.wikimedia.org/wikipedia/commons/1/14/Mlkingmug1.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slideLayout" Target="../slideLayouts/slideLayout1.xml"/><Relationship Id="rId7" Type="http://schemas.openxmlformats.org/officeDocument/2006/relationships/image" Target="../media/image48.png"/><Relationship Id="rId2" Type="http://schemas.openxmlformats.org/officeDocument/2006/relationships/audio" Target="file:///C:\Documents%20and%20Settings\kcs%20user\Local%20Settings\Temporary%20Internet%20Files\Content.IE5\0F0NIB87\MSj04378960000%5b1%5d.wav" TargetMode="External"/><Relationship Id="rId1" Type="http://schemas.openxmlformats.org/officeDocument/2006/relationships/tags" Target="../tags/tag8.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52.wmf"/><Relationship Id="rId4" Type="http://schemas.openxmlformats.org/officeDocument/2006/relationships/image" Target="../media/image51.wmf"/></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56.pn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0.png"/><Relationship Id="rId2" Type="http://schemas.openxmlformats.org/officeDocument/2006/relationships/audio" Target="file:///C:\Documents%20and%20Settings\kcs%20user\Local%20Settings\Temporary%20Internet%20Files\Content.IE5\63Q56T8D\MSj03886310000%5b1%5d.wav" TargetMode="External"/><Relationship Id="rId1" Type="http://schemas.openxmlformats.org/officeDocument/2006/relationships/tags" Target="../tags/tag1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52401"/>
            <a:ext cx="6393656" cy="874713"/>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smtClean="0"/>
              <a:t>Chapter 30   page 964</a:t>
            </a:r>
            <a:endParaRPr lang="en-US" dirty="0"/>
          </a:p>
        </p:txBody>
      </p:sp>
      <p:sp>
        <p:nvSpPr>
          <p:cNvPr id="3" name="Subtitle 2"/>
          <p:cNvSpPr>
            <a:spLocks noGrp="1"/>
          </p:cNvSpPr>
          <p:nvPr>
            <p:ph type="subTitle" idx="1"/>
          </p:nvPr>
        </p:nvSpPr>
        <p:spPr>
          <a:xfrm>
            <a:off x="0" y="4876800"/>
            <a:ext cx="8062912" cy="14478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8000" b="1" u="sng" dirty="0" smtClean="0">
                <a:solidFill>
                  <a:srgbClr val="CC3300"/>
                </a:solidFill>
              </a:rPr>
              <a:t>The Cold War </a:t>
            </a:r>
            <a:endParaRPr lang="en-US" sz="8000" b="1" dirty="0">
              <a:solidFill>
                <a:srgbClr val="CC3300"/>
              </a:solidFill>
            </a:endParaRPr>
          </a:p>
        </p:txBody>
      </p:sp>
      <p:pic>
        <p:nvPicPr>
          <p:cNvPr id="4" name="Picture 10" descr="http://files.blog-city.com/files/A05/141484/p/f/young_castro_2.jpg"/>
          <p:cNvPicPr>
            <a:picLocks noChangeAspect="1" noChangeArrowheads="1"/>
          </p:cNvPicPr>
          <p:nvPr/>
        </p:nvPicPr>
        <p:blipFill>
          <a:blip r:embed="rId4" cstate="print"/>
          <a:srcRect/>
          <a:stretch>
            <a:fillRect/>
          </a:stretch>
        </p:blipFill>
        <p:spPr bwMode="auto">
          <a:xfrm>
            <a:off x="6172201" y="1295401"/>
            <a:ext cx="2530475" cy="3376945"/>
          </a:xfrm>
          <a:prstGeom prst="rect">
            <a:avLst/>
          </a:prstGeom>
          <a:noFill/>
          <a:ln w="9525">
            <a:noFill/>
            <a:miter lim="800000"/>
            <a:headEnd/>
            <a:tailEnd/>
          </a:ln>
        </p:spPr>
      </p:pic>
      <p:pic>
        <p:nvPicPr>
          <p:cNvPr id="5" name="Picture 3" descr="Peacekeeper missile"/>
          <p:cNvPicPr>
            <a:picLocks noChangeAspect="1" noChangeArrowheads="1"/>
          </p:cNvPicPr>
          <p:nvPr/>
        </p:nvPicPr>
        <p:blipFill>
          <a:blip r:embed="rId5" cstate="print"/>
          <a:srcRect l="7544" t="2110" r="14510" b="2902"/>
          <a:stretch>
            <a:fillRect/>
          </a:stretch>
        </p:blipFill>
        <p:spPr bwMode="auto">
          <a:xfrm>
            <a:off x="381002" y="1600200"/>
            <a:ext cx="2047615" cy="2971800"/>
          </a:xfrm>
          <a:prstGeom prst="rect">
            <a:avLst/>
          </a:prstGeom>
          <a:noFill/>
          <a:ln w="9525">
            <a:solidFill>
              <a:schemeClr val="tx1"/>
            </a:solidFill>
            <a:miter lim="800000"/>
            <a:headEnd/>
            <a:tailEnd/>
          </a:ln>
        </p:spPr>
      </p:pic>
      <p:pic>
        <p:nvPicPr>
          <p:cNvPr id="6" name="Picture 5" descr="BayOfPigs-CubanTroopsAwaitingInvasion"/>
          <p:cNvPicPr>
            <a:picLocks noChangeAspect="1" noChangeArrowheads="1"/>
          </p:cNvPicPr>
          <p:nvPr/>
        </p:nvPicPr>
        <p:blipFill>
          <a:blip r:embed="rId6" cstate="print">
            <a:lum bright="-6000" contrast="6000"/>
          </a:blip>
          <a:srcRect t="2402" r="456"/>
          <a:stretch>
            <a:fillRect/>
          </a:stretch>
        </p:blipFill>
        <p:spPr bwMode="auto">
          <a:xfrm>
            <a:off x="2971802" y="2057401"/>
            <a:ext cx="2836663" cy="1954213"/>
          </a:xfrm>
          <a:prstGeom prst="rect">
            <a:avLst/>
          </a:prstGeom>
          <a:noFill/>
          <a:ln w="9525">
            <a:solidFill>
              <a:schemeClr val="tx1"/>
            </a:solidFill>
            <a:miter lim="800000"/>
            <a:headEnd/>
            <a:tailEnd/>
          </a:ln>
        </p:spPr>
      </p:pic>
      <p:pic>
        <p:nvPicPr>
          <p:cNvPr id="7" name="Picture 4" descr="CubanMissileCrisis-all3men"/>
          <p:cNvPicPr>
            <a:picLocks noChangeAspect="1" noChangeArrowheads="1"/>
          </p:cNvPicPr>
          <p:nvPr/>
        </p:nvPicPr>
        <p:blipFill>
          <a:blip r:embed="rId7" cstate="print"/>
          <a:srcRect/>
          <a:stretch>
            <a:fillRect/>
          </a:stretch>
        </p:blipFill>
        <p:spPr bwMode="auto">
          <a:xfrm>
            <a:off x="0" y="0"/>
            <a:ext cx="2514600" cy="1508760"/>
          </a:xfrm>
          <a:prstGeom prst="rect">
            <a:avLst/>
          </a:prstGeom>
          <a:noFill/>
        </p:spPr>
      </p:pic>
      <p:pic>
        <p:nvPicPr>
          <p:cNvPr id="9" name="MSj04378780000[1].wav">
            <a:hlinkClick r:id="" action="ppaction://media"/>
          </p:cNvPr>
          <p:cNvPicPr>
            <a:picLocks noRot="1" noChangeAspect="1"/>
          </p:cNvPicPr>
          <p:nvPr>
            <a:audioFile r:link="rId2"/>
          </p:nvPr>
        </p:nvPicPr>
        <p:blipFill>
          <a:blip r:embed="rId8" cstate="print"/>
          <a:stretch>
            <a:fillRect/>
          </a:stretch>
        </p:blipFill>
        <p:spPr>
          <a:xfrm>
            <a:off x="4267200" y="4267200"/>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 fill="hold"/>
                                        <p:tgtEl>
                                          <p:spTgt spid="9"/>
                                        </p:tgtEl>
                                      </p:cBhvr>
                                    </p:cmd>
                                  </p:childTnLst>
                                </p:cTn>
                              </p:par>
                              <p:par>
                                <p:cTn id="7" presetID="47"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3000" fill="hold"/>
                                        <p:tgtEl>
                                          <p:spTgt spid="4"/>
                                        </p:tgtEl>
                                        <p:attrNameLst>
                                          <p:attrName>ppt_x</p:attrName>
                                        </p:attrNameLst>
                                      </p:cBhvr>
                                      <p:tavLst>
                                        <p:tav tm="0">
                                          <p:val>
                                            <p:strVal val="1+#ppt_w/2"/>
                                          </p:val>
                                        </p:tav>
                                        <p:tav tm="100000">
                                          <p:val>
                                            <p:strVal val="#ppt_x"/>
                                          </p:val>
                                        </p:tav>
                                      </p:tavLst>
                                    </p:anim>
                                    <p:anim calcmode="lin" valueType="num">
                                      <p:cBhvr additive="base">
                                        <p:cTn id="25" dur="30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0" fill="hold"/>
                                        <p:tgtEl>
                                          <p:spTgt spid="5"/>
                                        </p:tgtEl>
                                        <p:attrNameLst>
                                          <p:attrName>ppt_x</p:attrName>
                                        </p:attrNameLst>
                                      </p:cBhvr>
                                      <p:tavLst>
                                        <p:tav tm="0">
                                          <p:val>
                                            <p:strVal val="0-#ppt_w/2"/>
                                          </p:val>
                                        </p:tav>
                                        <p:tav tm="100000">
                                          <p:val>
                                            <p:strVal val="#ppt_x"/>
                                          </p:val>
                                        </p:tav>
                                      </p:tavLst>
                                    </p:anim>
                                    <p:anim calcmode="lin" valueType="num">
                                      <p:cBhvr additive="base">
                                        <p:cTn id="29" dur="30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3000" fill="hold"/>
                                        <p:tgtEl>
                                          <p:spTgt spid="7"/>
                                        </p:tgtEl>
                                        <p:attrNameLst>
                                          <p:attrName>ppt_x</p:attrName>
                                        </p:attrNameLst>
                                      </p:cBhvr>
                                      <p:tavLst>
                                        <p:tav tm="0">
                                          <p:val>
                                            <p:strVal val="#ppt_x"/>
                                          </p:val>
                                        </p:tav>
                                        <p:tav tm="100000">
                                          <p:val>
                                            <p:strVal val="#ppt_x"/>
                                          </p:val>
                                        </p:tav>
                                      </p:tavLst>
                                    </p:anim>
                                    <p:anim calcmode="lin" valueType="num">
                                      <p:cBhvr additive="base">
                                        <p:cTn id="33" dur="3000" fill="hold"/>
                                        <p:tgtEl>
                                          <p:spTgt spid="7"/>
                                        </p:tgtEl>
                                        <p:attrNameLst>
                                          <p:attrName>ppt_y</p:attrName>
                                        </p:attrNameLst>
                                      </p:cBhvr>
                                      <p:tavLst>
                                        <p:tav tm="0">
                                          <p:val>
                                            <p:strVal val="0-#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7" repeatCount="2000"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smtClean="0">
                <a:solidFill>
                  <a:schemeClr val="bg2">
                    <a:lumMod val="60000"/>
                    <a:lumOff val="40000"/>
                  </a:schemeClr>
                </a:solidFill>
                <a:effectLst>
                  <a:outerShdw blurRad="38100" dist="38100" dir="2700000" algn="tl">
                    <a:srgbClr val="000000">
                      <a:alpha val="43137"/>
                    </a:srgbClr>
                  </a:outerShdw>
                </a:effectLst>
              </a:rPr>
              <a:t>Cold War Goes Global</a:t>
            </a:r>
            <a:endParaRPr lang="en-US" b="1" dirty="0">
              <a:solidFill>
                <a:schemeClr val="bg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U.S. begins to build military bases around the world</a:t>
            </a:r>
          </a:p>
          <a:p>
            <a:r>
              <a:rPr lang="en-US" dirty="0" smtClean="0"/>
              <a:t>Mini-conflicts occur in Asia and Africa</a:t>
            </a:r>
          </a:p>
          <a:p>
            <a:r>
              <a:rPr lang="en-US" dirty="0" smtClean="0"/>
              <a:t>Both countries get involved to keep as many countries as possible on their side</a:t>
            </a:r>
            <a:endParaRPr lang="en-US" dirty="0"/>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Cuba (with leader Fidel Castro) becomes Communist</a:t>
            </a:r>
          </a:p>
          <a:p>
            <a:r>
              <a:rPr lang="en-US" dirty="0" smtClean="0"/>
              <a:t> U.S. worried about Communism so close to home</a:t>
            </a:r>
            <a:endParaRPr lang="en-US" dirty="0"/>
          </a:p>
        </p:txBody>
      </p:sp>
      <p:pic>
        <p:nvPicPr>
          <p:cNvPr id="1026" name="Picture 2" descr="C:\Documents and Settings\kcs user\Local Settings\Temporary Internet Files\Content.IE5\63Q56T8D\MCj01495170000[1].wmf"/>
          <p:cNvPicPr>
            <a:picLocks noChangeAspect="1" noChangeArrowheads="1"/>
          </p:cNvPicPr>
          <p:nvPr/>
        </p:nvPicPr>
        <p:blipFill>
          <a:blip r:embed="rId2" cstate="print"/>
          <a:srcRect/>
          <a:stretch>
            <a:fillRect/>
          </a:stretch>
        </p:blipFill>
        <p:spPr bwMode="auto">
          <a:xfrm>
            <a:off x="5181600" y="4685212"/>
            <a:ext cx="2690813" cy="2172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54" presetClass="entr" presetSubtype="0" accel="10000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3000" fill="hold"/>
                                        <p:tgtEl>
                                          <p:spTgt spid="1026"/>
                                        </p:tgtEl>
                                        <p:attrNameLst>
                                          <p:attrName>ppt_w</p:attrName>
                                        </p:attrNameLst>
                                      </p:cBhvr>
                                      <p:tavLst>
                                        <p:tav tm="0">
                                          <p:val>
                                            <p:strVal val="#ppt_w*0.05"/>
                                          </p:val>
                                        </p:tav>
                                        <p:tav tm="100000">
                                          <p:val>
                                            <p:strVal val="#ppt_w"/>
                                          </p:val>
                                        </p:tav>
                                      </p:tavLst>
                                    </p:anim>
                                    <p:anim calcmode="lin" valueType="num">
                                      <p:cBhvr>
                                        <p:cTn id="19" dur="3000" fill="hold"/>
                                        <p:tgtEl>
                                          <p:spTgt spid="1026"/>
                                        </p:tgtEl>
                                        <p:attrNameLst>
                                          <p:attrName>ppt_h</p:attrName>
                                        </p:attrNameLst>
                                      </p:cBhvr>
                                      <p:tavLst>
                                        <p:tav tm="0">
                                          <p:val>
                                            <p:strVal val="#ppt_h"/>
                                          </p:val>
                                        </p:tav>
                                        <p:tav tm="100000">
                                          <p:val>
                                            <p:strVal val="#ppt_h"/>
                                          </p:val>
                                        </p:tav>
                                      </p:tavLst>
                                    </p:anim>
                                    <p:anim calcmode="lin" valueType="num">
                                      <p:cBhvr>
                                        <p:cTn id="20" dur="3000" fill="hold"/>
                                        <p:tgtEl>
                                          <p:spTgt spid="1026"/>
                                        </p:tgtEl>
                                        <p:attrNameLst>
                                          <p:attrName>ppt_x</p:attrName>
                                        </p:attrNameLst>
                                      </p:cBhvr>
                                      <p:tavLst>
                                        <p:tav tm="0">
                                          <p:val>
                                            <p:strVal val="#ppt_x-.2"/>
                                          </p:val>
                                        </p:tav>
                                        <p:tav tm="100000">
                                          <p:val>
                                            <p:strVal val="#ppt_x"/>
                                          </p:val>
                                        </p:tav>
                                      </p:tavLst>
                                    </p:anim>
                                    <p:anim calcmode="lin" valueType="num">
                                      <p:cBhvr>
                                        <p:cTn id="21" dur="3000" fill="hold"/>
                                        <p:tgtEl>
                                          <p:spTgt spid="1026"/>
                                        </p:tgtEl>
                                        <p:attrNameLst>
                                          <p:attrName>ppt_y</p:attrName>
                                        </p:attrNameLst>
                                      </p:cBhvr>
                                      <p:tavLst>
                                        <p:tav tm="0">
                                          <p:val>
                                            <p:strVal val="#ppt_y"/>
                                          </p:val>
                                        </p:tav>
                                        <p:tav tm="100000">
                                          <p:val>
                                            <p:strVal val="#ppt_y"/>
                                          </p:val>
                                        </p:tav>
                                      </p:tavLst>
                                    </p:anim>
                                    <p:animEffect transition="in" filter="fade">
                                      <p:cBhvr>
                                        <p:cTn id="22" dur="3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anim calcmode="lin" valueType="num">
                                      <p:cBhvr>
                                        <p:cTn id="4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0" y="533400"/>
            <a:ext cx="54864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eaLnBrk="1" hangingPunct="1"/>
            <a:r>
              <a:rPr lang="en-US" b="1" dirty="0" smtClean="0">
                <a:solidFill>
                  <a:srgbClr val="333300"/>
                </a:solidFill>
                <a:latin typeface="Comic Sans MS" pitchFamily="66" charset="0"/>
              </a:rPr>
              <a:t>1961 - Bay of Pigs</a:t>
            </a:r>
            <a:r>
              <a:rPr lang="en-US" dirty="0" smtClean="0"/>
              <a:t>  </a:t>
            </a:r>
          </a:p>
        </p:txBody>
      </p:sp>
      <p:sp>
        <p:nvSpPr>
          <p:cNvPr id="24579" name="Rectangle 4"/>
          <p:cNvSpPr>
            <a:spLocks noGrp="1" noChangeArrowheads="1"/>
          </p:cNvSpPr>
          <p:nvPr>
            <p:ph type="body" sz="half" idx="2"/>
          </p:nvPr>
        </p:nvSpPr>
        <p:spPr>
          <a:xfrm>
            <a:off x="4648200" y="1981200"/>
            <a:ext cx="4343400" cy="4572000"/>
          </a:xfrm>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eaLnBrk="1" hangingPunct="1">
              <a:lnSpc>
                <a:spcPct val="90000"/>
              </a:lnSpc>
            </a:pPr>
            <a:r>
              <a:rPr lang="en-US" sz="2000" dirty="0" smtClean="0">
                <a:latin typeface="Comic Sans MS" pitchFamily="66" charset="0"/>
              </a:rPr>
              <a:t>U.S. president John F. Kennedy decides to invade</a:t>
            </a:r>
          </a:p>
          <a:p>
            <a:pPr eaLnBrk="1" hangingPunct="1">
              <a:lnSpc>
                <a:spcPct val="90000"/>
              </a:lnSpc>
              <a:buNone/>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the invaders surrender on April 20 after three days of fighting.</a:t>
            </a:r>
          </a:p>
          <a:p>
            <a:pPr eaLnBrk="1" hangingPunct="1">
              <a:lnSpc>
                <a:spcPct val="90000"/>
              </a:lnSpc>
              <a:buNone/>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1962- Russia sends nuclear weapons to Cuba</a:t>
            </a:r>
          </a:p>
          <a:p>
            <a:pPr eaLnBrk="1" hangingPunct="1">
              <a:lnSpc>
                <a:spcPct val="90000"/>
              </a:lnSpc>
              <a:buNone/>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U.S. blockades Cuba so no more shipments can come in until all weapons are removed</a:t>
            </a:r>
          </a:p>
          <a:p>
            <a:pPr eaLnBrk="1" hangingPunct="1">
              <a:lnSpc>
                <a:spcPct val="90000"/>
              </a:lnSpc>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World was at risk of nuclear war until Russia decided to remove the weapons after a few days</a:t>
            </a:r>
          </a:p>
          <a:p>
            <a:pPr eaLnBrk="1" hangingPunct="1">
              <a:lnSpc>
                <a:spcPct val="90000"/>
              </a:lnSpc>
            </a:pPr>
            <a:endParaRPr lang="en-US" sz="2400" dirty="0" smtClean="0">
              <a:latin typeface="Arial" pitchFamily="34" charset="0"/>
            </a:endParaRPr>
          </a:p>
        </p:txBody>
      </p:sp>
      <p:pic>
        <p:nvPicPr>
          <p:cNvPr id="24581" name="Picture 10" descr="http://www.historyofcuba.com/images/pigs/bopcapt.jpg"/>
          <p:cNvPicPr>
            <a:picLocks noChangeAspect="1" noChangeArrowheads="1"/>
          </p:cNvPicPr>
          <p:nvPr/>
        </p:nvPicPr>
        <p:blipFill>
          <a:blip r:embed="rId2" cstate="print"/>
          <a:srcRect/>
          <a:stretch>
            <a:fillRect/>
          </a:stretch>
        </p:blipFill>
        <p:spPr bwMode="auto">
          <a:xfrm>
            <a:off x="228600" y="2286000"/>
            <a:ext cx="4107935" cy="2590800"/>
          </a:xfrm>
          <a:prstGeom prst="rect">
            <a:avLst/>
          </a:prstGeom>
          <a:noFill/>
          <a:ln w="9525">
            <a:noFill/>
            <a:miter lim="800000"/>
            <a:headEnd/>
            <a:tailEnd/>
          </a:ln>
        </p:spPr>
      </p:pic>
      <p:sp>
        <p:nvSpPr>
          <p:cNvPr id="24582" name="Text Box 11"/>
          <p:cNvSpPr txBox="1">
            <a:spLocks noChangeArrowheads="1"/>
          </p:cNvSpPr>
          <p:nvPr/>
        </p:nvSpPr>
        <p:spPr bwMode="auto">
          <a:xfrm>
            <a:off x="762000" y="5105400"/>
            <a:ext cx="3352800" cy="369332"/>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en-US" dirty="0">
                <a:latin typeface="Comic Sans MS" pitchFamily="66" charset="0"/>
              </a:rPr>
              <a:t>Captured Cubans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by="(-#ppt_w*2)" calcmode="lin" valueType="num">
                                      <p:cBhvr rctx="PPT">
                                        <p:cTn id="7" dur="500" autoRev="1" fill="hold">
                                          <p:stCondLst>
                                            <p:cond delay="0"/>
                                          </p:stCondLst>
                                        </p:cTn>
                                        <p:tgtEl>
                                          <p:spTgt spid="24578"/>
                                        </p:tgtEl>
                                        <p:attrNameLst>
                                          <p:attrName>ppt_w</p:attrName>
                                        </p:attrNameLst>
                                      </p:cBhvr>
                                    </p:anim>
                                    <p:anim by="(#ppt_w*0.50)" calcmode="lin" valueType="num">
                                      <p:cBhvr>
                                        <p:cTn id="8" dur="500" decel="50000" autoRev="1" fill="hold">
                                          <p:stCondLst>
                                            <p:cond delay="0"/>
                                          </p:stCondLst>
                                        </p:cTn>
                                        <p:tgtEl>
                                          <p:spTgt spid="24578"/>
                                        </p:tgtEl>
                                        <p:attrNameLst>
                                          <p:attrName>ppt_x</p:attrName>
                                        </p:attrNameLst>
                                      </p:cBhvr>
                                    </p:anim>
                                    <p:anim from="(-#ppt_h/2)" to="(#ppt_y)" calcmode="lin" valueType="num">
                                      <p:cBhvr>
                                        <p:cTn id="9" dur="1000" fill="hold">
                                          <p:stCondLst>
                                            <p:cond delay="0"/>
                                          </p:stCondLst>
                                        </p:cTn>
                                        <p:tgtEl>
                                          <p:spTgt spid="24578"/>
                                        </p:tgtEl>
                                        <p:attrNameLst>
                                          <p:attrName>ppt_y</p:attrName>
                                        </p:attrNameLst>
                                      </p:cBhvr>
                                    </p:anim>
                                    <p:animRot by="21600000">
                                      <p:cBhvr>
                                        <p:cTn id="10" dur="1000" fill="hold">
                                          <p:stCondLst>
                                            <p:cond delay="0"/>
                                          </p:stCondLst>
                                        </p:cTn>
                                        <p:tgtEl>
                                          <p:spTgt spid="2457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fade">
                                      <p:cBhvr>
                                        <p:cTn id="15" dur="1000"/>
                                        <p:tgtEl>
                                          <p:spTgt spid="24579">
                                            <p:txEl>
                                              <p:pRg st="0" end="0"/>
                                            </p:txEl>
                                          </p:spTgt>
                                        </p:tgtEl>
                                      </p:cBhvr>
                                    </p:animEffect>
                                    <p:anim calcmode="lin" valueType="num">
                                      <p:cBhvr>
                                        <p:cTn id="16"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fade">
                                      <p:cBhvr>
                                        <p:cTn id="22" dur="1000"/>
                                        <p:tgtEl>
                                          <p:spTgt spid="24579">
                                            <p:txEl>
                                              <p:pRg st="2" end="2"/>
                                            </p:txEl>
                                          </p:spTgt>
                                        </p:tgtEl>
                                      </p:cBhvr>
                                    </p:animEffect>
                                    <p:anim calcmode="lin" valueType="num">
                                      <p:cBhvr>
                                        <p:cTn id="23"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24581"/>
                                        </p:tgtEl>
                                        <p:attrNameLst>
                                          <p:attrName>style.visibility</p:attrName>
                                        </p:attrNameLst>
                                      </p:cBhvr>
                                      <p:to>
                                        <p:strVal val="visible"/>
                                      </p:to>
                                    </p:set>
                                    <p:animEffect transition="in" filter="fade">
                                      <p:cBhvr>
                                        <p:cTn id="27" dur="2000"/>
                                        <p:tgtEl>
                                          <p:spTgt spid="2458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4582"/>
                                        </p:tgtEl>
                                        <p:attrNameLst>
                                          <p:attrName>style.visibility</p:attrName>
                                        </p:attrNameLst>
                                      </p:cBhvr>
                                      <p:to>
                                        <p:strVal val="visible"/>
                                      </p:to>
                                    </p:set>
                                    <p:animEffect transition="in" filter="fade">
                                      <p:cBhvr>
                                        <p:cTn id="30" dur="1000"/>
                                        <p:tgtEl>
                                          <p:spTgt spid="24582"/>
                                        </p:tgtEl>
                                      </p:cBhvr>
                                    </p:animEffect>
                                    <p:anim calcmode="lin" valueType="num">
                                      <p:cBhvr>
                                        <p:cTn id="31" dur="1000" fill="hold"/>
                                        <p:tgtEl>
                                          <p:spTgt spid="24582"/>
                                        </p:tgtEl>
                                        <p:attrNameLst>
                                          <p:attrName>ppt_x</p:attrName>
                                        </p:attrNameLst>
                                      </p:cBhvr>
                                      <p:tavLst>
                                        <p:tav tm="0">
                                          <p:val>
                                            <p:strVal val="#ppt_x"/>
                                          </p:val>
                                        </p:tav>
                                        <p:tav tm="100000">
                                          <p:val>
                                            <p:strVal val="#ppt_x"/>
                                          </p:val>
                                        </p:tav>
                                      </p:tavLst>
                                    </p:anim>
                                    <p:anim calcmode="lin" valueType="num">
                                      <p:cBhvr>
                                        <p:cTn id="32"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animEffect transition="in" filter="fade">
                                      <p:cBhvr>
                                        <p:cTn id="37" dur="1000"/>
                                        <p:tgtEl>
                                          <p:spTgt spid="24579">
                                            <p:txEl>
                                              <p:pRg st="4" end="4"/>
                                            </p:txEl>
                                          </p:spTgt>
                                        </p:tgtEl>
                                      </p:cBhvr>
                                    </p:animEffect>
                                    <p:anim calcmode="lin" valueType="num">
                                      <p:cBhvr>
                                        <p:cTn id="38"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4579">
                                            <p:txEl>
                                              <p:pRg st="6" end="6"/>
                                            </p:txEl>
                                          </p:spTgt>
                                        </p:tgtEl>
                                        <p:attrNameLst>
                                          <p:attrName>style.visibility</p:attrName>
                                        </p:attrNameLst>
                                      </p:cBhvr>
                                      <p:to>
                                        <p:strVal val="visible"/>
                                      </p:to>
                                    </p:set>
                                    <p:animEffect transition="in" filter="fade">
                                      <p:cBhvr>
                                        <p:cTn id="44" dur="1000"/>
                                        <p:tgtEl>
                                          <p:spTgt spid="24579">
                                            <p:txEl>
                                              <p:pRg st="6" end="6"/>
                                            </p:txEl>
                                          </p:spTgt>
                                        </p:tgtEl>
                                      </p:cBhvr>
                                    </p:animEffect>
                                    <p:anim calcmode="lin" valueType="num">
                                      <p:cBhvr>
                                        <p:cTn id="45"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4579">
                                            <p:txEl>
                                              <p:pRg st="8" end="8"/>
                                            </p:txEl>
                                          </p:spTgt>
                                        </p:tgtEl>
                                        <p:attrNameLst>
                                          <p:attrName>style.visibility</p:attrName>
                                        </p:attrNameLst>
                                      </p:cBhvr>
                                      <p:to>
                                        <p:strVal val="visible"/>
                                      </p:to>
                                    </p:set>
                                    <p:animEffect transition="in" filter="fade">
                                      <p:cBhvr>
                                        <p:cTn id="51" dur="1000"/>
                                        <p:tgtEl>
                                          <p:spTgt spid="24579">
                                            <p:txEl>
                                              <p:pRg st="8" end="8"/>
                                            </p:txEl>
                                          </p:spTgt>
                                        </p:tgtEl>
                                      </p:cBhvr>
                                    </p:animEffect>
                                    <p:anim calcmode="lin" valueType="num">
                                      <p:cBhvr>
                                        <p:cTn id="52" dur="10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457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52600" y="2286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Bay of Pigs Debacle (1961)</a:t>
            </a:r>
          </a:p>
        </p:txBody>
      </p:sp>
      <p:pic>
        <p:nvPicPr>
          <p:cNvPr id="87043" name="Picture 3" descr="poster-BayOfPigs-Alerta"/>
          <p:cNvPicPr>
            <a:picLocks noChangeAspect="1" noChangeArrowheads="1"/>
          </p:cNvPicPr>
          <p:nvPr/>
        </p:nvPicPr>
        <p:blipFill>
          <a:blip r:embed="rId2" cstate="print">
            <a:lum contrast="6000"/>
          </a:blip>
          <a:srcRect/>
          <a:stretch>
            <a:fillRect/>
          </a:stretch>
        </p:blipFill>
        <p:spPr bwMode="auto">
          <a:xfrm>
            <a:off x="2057400" y="1066800"/>
            <a:ext cx="1979613" cy="2870200"/>
          </a:xfrm>
          <a:prstGeom prst="rect">
            <a:avLst/>
          </a:prstGeom>
          <a:noFill/>
          <a:ln w="9525">
            <a:solidFill>
              <a:schemeClr val="tx1"/>
            </a:solidFill>
            <a:miter lim="800000"/>
            <a:headEnd/>
            <a:tailEnd/>
          </a:ln>
        </p:spPr>
      </p:pic>
      <p:pic>
        <p:nvPicPr>
          <p:cNvPr id="87044" name="Picture 4" descr="BayOfPigs-Castro"/>
          <p:cNvPicPr>
            <a:picLocks noChangeAspect="1" noChangeArrowheads="1"/>
          </p:cNvPicPr>
          <p:nvPr/>
        </p:nvPicPr>
        <p:blipFill>
          <a:blip r:embed="rId3" cstate="print">
            <a:lum contrast="6000"/>
          </a:blip>
          <a:srcRect l="3999" t="6316" r="3999" b="5263"/>
          <a:stretch>
            <a:fillRect/>
          </a:stretch>
        </p:blipFill>
        <p:spPr bwMode="auto">
          <a:xfrm>
            <a:off x="1981200" y="4267200"/>
            <a:ext cx="1752600" cy="2133600"/>
          </a:xfrm>
          <a:prstGeom prst="rect">
            <a:avLst/>
          </a:prstGeom>
          <a:noFill/>
          <a:ln w="9525">
            <a:solidFill>
              <a:schemeClr val="tx1"/>
            </a:solidFill>
            <a:miter lim="800000"/>
            <a:headEnd/>
            <a:tailEnd/>
          </a:ln>
        </p:spPr>
      </p:pic>
      <p:pic>
        <p:nvPicPr>
          <p:cNvPr id="87045" name="Picture 5" descr="BayOfPigs-CubanTroopsAwaitingInvasion"/>
          <p:cNvPicPr>
            <a:picLocks noChangeAspect="1" noChangeArrowheads="1"/>
          </p:cNvPicPr>
          <p:nvPr/>
        </p:nvPicPr>
        <p:blipFill>
          <a:blip r:embed="rId4" cstate="print">
            <a:lum bright="-6000" contrast="6000"/>
          </a:blip>
          <a:srcRect t="2402" r="456"/>
          <a:stretch>
            <a:fillRect/>
          </a:stretch>
        </p:blipFill>
        <p:spPr bwMode="auto">
          <a:xfrm>
            <a:off x="4343400" y="3352800"/>
            <a:ext cx="4495800" cy="3097213"/>
          </a:xfrm>
          <a:prstGeom prst="rect">
            <a:avLst/>
          </a:prstGeom>
          <a:noFill/>
          <a:ln w="9525">
            <a:solidFill>
              <a:schemeClr val="tx1"/>
            </a:solidFill>
            <a:miter lim="800000"/>
            <a:headEnd/>
            <a:tailEnd/>
          </a:ln>
        </p:spPr>
      </p:pic>
      <p:pic>
        <p:nvPicPr>
          <p:cNvPr id="87046" name="Picture 6" descr="map-Bay of Pigs-1961"/>
          <p:cNvPicPr>
            <a:picLocks noChangeAspect="1" noChangeArrowheads="1"/>
          </p:cNvPicPr>
          <p:nvPr/>
        </p:nvPicPr>
        <p:blipFill>
          <a:blip r:embed="rId5" cstate="print">
            <a:lum contrast="6000"/>
          </a:blip>
          <a:srcRect/>
          <a:stretch>
            <a:fillRect/>
          </a:stretch>
        </p:blipFill>
        <p:spPr bwMode="auto">
          <a:xfrm>
            <a:off x="5715000" y="914400"/>
            <a:ext cx="1905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dissolve">
                                      <p:cBhvr>
                                        <p:cTn id="7" dur="1000"/>
                                        <p:tgtEl>
                                          <p:spTgt spid="87043"/>
                                        </p:tgtEl>
                                      </p:cBhvr>
                                    </p:animEffect>
                                  </p:childTnLst>
                                </p:cTn>
                              </p:par>
                              <p:par>
                                <p:cTn id="8" presetID="20" presetClass="entr" presetSubtype="0" fill="hold" nodeType="withEffect">
                                  <p:stCondLst>
                                    <p:cond delay="0"/>
                                  </p:stCondLst>
                                  <p:childTnLst>
                                    <p:set>
                                      <p:cBhvr>
                                        <p:cTn id="9" dur="1" fill="hold">
                                          <p:stCondLst>
                                            <p:cond delay="0"/>
                                          </p:stCondLst>
                                        </p:cTn>
                                        <p:tgtEl>
                                          <p:spTgt spid="87045"/>
                                        </p:tgtEl>
                                        <p:attrNameLst>
                                          <p:attrName>style.visibility</p:attrName>
                                        </p:attrNameLst>
                                      </p:cBhvr>
                                      <p:to>
                                        <p:strVal val="visible"/>
                                      </p:to>
                                    </p:set>
                                    <p:animEffect transition="in" filter="wedge">
                                      <p:cBhvr>
                                        <p:cTn id="10" dur="1000"/>
                                        <p:tgtEl>
                                          <p:spTgt spid="87045"/>
                                        </p:tgtEl>
                                      </p:cBhvr>
                                    </p:animEffect>
                                  </p:childTnLst>
                                </p:cTn>
                              </p:par>
                              <p:par>
                                <p:cTn id="11" presetID="10" presetClass="entr" presetSubtype="0" fill="hold" nodeType="withEffect">
                                  <p:stCondLst>
                                    <p:cond delay="0"/>
                                  </p:stCondLst>
                                  <p:childTnLst>
                                    <p:set>
                                      <p:cBhvr>
                                        <p:cTn id="12" dur="1" fill="hold">
                                          <p:stCondLst>
                                            <p:cond delay="0"/>
                                          </p:stCondLst>
                                        </p:cTn>
                                        <p:tgtEl>
                                          <p:spTgt spid="87044"/>
                                        </p:tgtEl>
                                        <p:attrNameLst>
                                          <p:attrName>style.visibility</p:attrName>
                                        </p:attrNameLst>
                                      </p:cBhvr>
                                      <p:to>
                                        <p:strVal val="visible"/>
                                      </p:to>
                                    </p:set>
                                    <p:animEffect transition="in" filter="fade">
                                      <p:cBhvr>
                                        <p:cTn id="13"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752600" y="30480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Cuban Missile Crisis (1962)</a:t>
            </a:r>
          </a:p>
        </p:txBody>
      </p:sp>
      <p:pic>
        <p:nvPicPr>
          <p:cNvPr id="89091" name="Picture 3" descr="cartoon-CubanMissilCrisis"/>
          <p:cNvPicPr>
            <a:picLocks noChangeAspect="1" noChangeArrowheads="1"/>
          </p:cNvPicPr>
          <p:nvPr/>
        </p:nvPicPr>
        <p:blipFill>
          <a:blip r:embed="rId2" cstate="print">
            <a:lum bright="-6000" contrast="6000"/>
          </a:blip>
          <a:srcRect l="3334" t="4903" r="2000"/>
          <a:stretch>
            <a:fillRect/>
          </a:stretch>
        </p:blipFill>
        <p:spPr bwMode="auto">
          <a:xfrm>
            <a:off x="2057400" y="1143000"/>
            <a:ext cx="6477000" cy="4425950"/>
          </a:xfrm>
          <a:prstGeom prst="rect">
            <a:avLst/>
          </a:prstGeom>
          <a:noFill/>
          <a:ln w="9525">
            <a:solidFill>
              <a:schemeClr val="tx1"/>
            </a:solidFill>
            <a:miter lim="800000"/>
            <a:headEnd/>
            <a:tailEnd/>
          </a:ln>
        </p:spPr>
      </p:pic>
      <p:sp>
        <p:nvSpPr>
          <p:cNvPr id="89092" name="Text Box 4"/>
          <p:cNvSpPr txBox="1">
            <a:spLocks noChangeArrowheads="1"/>
          </p:cNvSpPr>
          <p:nvPr/>
        </p:nvSpPr>
        <p:spPr bwMode="auto">
          <a:xfrm>
            <a:off x="1752600" y="5730875"/>
            <a:ext cx="7162800" cy="822325"/>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We went eyeball-to-eyeball with the Russians, and the other man blinked!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6944" y="0"/>
            <a:ext cx="3117056" cy="147002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4800" dirty="0" smtClean="0"/>
              <a:t>Page 976</a:t>
            </a:r>
            <a:endParaRPr lang="en-US" sz="4800" dirty="0"/>
          </a:p>
        </p:txBody>
      </p:sp>
      <p:sp>
        <p:nvSpPr>
          <p:cNvPr id="3" name="Subtitle 2"/>
          <p:cNvSpPr>
            <a:spLocks noGrp="1"/>
          </p:cNvSpPr>
          <p:nvPr>
            <p:ph type="subTitle" idx="1"/>
          </p:nvPr>
        </p:nvSpPr>
        <p:spPr>
          <a:xfrm>
            <a:off x="0" y="5105400"/>
            <a:ext cx="8062912" cy="1752600"/>
          </a:xfrm>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4800" dirty="0" smtClean="0"/>
              <a:t>Section 2	  Democratic Countries Prosper</a:t>
            </a:r>
            <a:endParaRPr lang="en-US" sz="4800" dirty="0"/>
          </a:p>
        </p:txBody>
      </p:sp>
      <p:pic>
        <p:nvPicPr>
          <p:cNvPr id="4" name="Picture 13" descr="jincrow"/>
          <p:cNvPicPr>
            <a:picLocks noChangeAspect="1" noChangeArrowheads="1"/>
          </p:cNvPicPr>
          <p:nvPr/>
        </p:nvPicPr>
        <p:blipFill>
          <a:blip r:embed="rId4" cstate="print"/>
          <a:srcRect/>
          <a:stretch>
            <a:fillRect/>
          </a:stretch>
        </p:blipFill>
        <p:spPr bwMode="auto">
          <a:xfrm>
            <a:off x="0" y="0"/>
            <a:ext cx="3175000" cy="4216400"/>
          </a:xfrm>
          <a:prstGeom prst="rect">
            <a:avLst/>
          </a:prstGeom>
          <a:noFill/>
          <a:ln w="9525">
            <a:noFill/>
            <a:miter lim="800000"/>
            <a:headEnd/>
            <a:tailEnd/>
          </a:ln>
        </p:spPr>
      </p:pic>
      <p:pic>
        <p:nvPicPr>
          <p:cNvPr id="5" name="Picture 4" descr="%20%20ipod%20Rosa%20Parks-1"/>
          <p:cNvPicPr>
            <a:picLocks noChangeAspect="1" noChangeArrowheads="1"/>
          </p:cNvPicPr>
          <p:nvPr/>
        </p:nvPicPr>
        <p:blipFill>
          <a:blip r:embed="rId5" cstate="print"/>
          <a:srcRect/>
          <a:stretch>
            <a:fillRect/>
          </a:stretch>
        </p:blipFill>
        <p:spPr bwMode="auto">
          <a:xfrm>
            <a:off x="3429000" y="1981200"/>
            <a:ext cx="3675256" cy="2667000"/>
          </a:xfrm>
          <a:prstGeom prst="rect">
            <a:avLst/>
          </a:prstGeom>
          <a:noFill/>
          <a:ln w="9525">
            <a:noFill/>
            <a:miter lim="800000"/>
            <a:headEnd/>
            <a:tailEnd/>
          </a:ln>
        </p:spPr>
      </p:pic>
      <p:pic>
        <p:nvPicPr>
          <p:cNvPr id="6" name="Picture 8" descr="MartinLutherKing"/>
          <p:cNvPicPr>
            <a:picLocks noChangeAspect="1" noChangeArrowheads="1"/>
          </p:cNvPicPr>
          <p:nvPr/>
        </p:nvPicPr>
        <p:blipFill>
          <a:blip r:embed="rId6" cstate="print"/>
          <a:srcRect/>
          <a:stretch>
            <a:fillRect/>
          </a:stretch>
        </p:blipFill>
        <p:spPr bwMode="auto">
          <a:xfrm>
            <a:off x="7239000" y="3048000"/>
            <a:ext cx="1905000" cy="2019300"/>
          </a:xfrm>
          <a:prstGeom prst="rect">
            <a:avLst/>
          </a:prstGeom>
          <a:noFill/>
          <a:ln w="9525">
            <a:solidFill>
              <a:schemeClr val="tx1"/>
            </a:solidFill>
            <a:miter lim="800000"/>
            <a:headEnd/>
            <a:tailEnd/>
          </a:ln>
        </p:spPr>
      </p:pic>
      <p:pic>
        <p:nvPicPr>
          <p:cNvPr id="7" name="MSj04378780000[1].wav">
            <a:hlinkClick r:id="" action="ppaction://media"/>
          </p:cNvPr>
          <p:cNvPicPr>
            <a:picLocks noRot="1" noChangeAspect="1"/>
          </p:cNvPicPr>
          <p:nvPr>
            <a:audioFile r:link="rId2"/>
          </p:nvPr>
        </p:nvPicPr>
        <p:blipFill>
          <a:blip r:embed="rId7" cstate="print"/>
          <a:stretch>
            <a:fillRect/>
          </a:stretch>
        </p:blipFill>
        <p:spPr>
          <a:xfrm>
            <a:off x="8610600" y="914400"/>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par>
                                <p:cTn id="11" presetID="54"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0.05"/>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anim calcmode="lin" valueType="num">
                                      <p:cBhvr>
                                        <p:cTn id="15" dur="500" fill="hold"/>
                                        <p:tgtEl>
                                          <p:spTgt spid="6"/>
                                        </p:tgtEl>
                                        <p:attrNameLst>
                                          <p:attrName>ppt_x</p:attrName>
                                        </p:attrNameLst>
                                      </p:cBhvr>
                                      <p:tavLst>
                                        <p:tav tm="0">
                                          <p:val>
                                            <p:strVal val="#ppt_x-.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Effect transition="in" filter="fade">
                                      <p:cBhvr>
                                        <p:cTn id="17" dur="500"/>
                                        <p:tgtEl>
                                          <p:spTgt spid="6"/>
                                        </p:tgtEl>
                                      </p:cBhvr>
                                    </p:animEffect>
                                  </p:childTnLst>
                                </p:cTn>
                              </p:par>
                              <p:par>
                                <p:cTn id="18" presetID="1" presetClass="mediacall" presetSubtype="0" fill="hold" nodeType="withEffect">
                                  <p:stCondLst>
                                    <p:cond delay="0"/>
                                  </p:stCondLst>
                                  <p:childTnLst>
                                    <p:cmd type="call" cmd="playFrom(0.0)">
                                      <p:cBhvr>
                                        <p:cTn id="1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300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4400" dirty="0" smtClean="0"/>
              <a:t>Economic </a:t>
            </a:r>
            <a:r>
              <a:rPr lang="en-US" sz="4400" dirty="0" err="1" smtClean="0"/>
              <a:t>BooM</a:t>
            </a:r>
            <a:endParaRPr lang="en-US" sz="4400" dirty="0"/>
          </a:p>
        </p:txBody>
      </p:sp>
      <p:sp>
        <p:nvSpPr>
          <p:cNvPr id="3" name="Text Placeholder 2"/>
          <p:cNvSpPr>
            <a:spLocks noGrp="1"/>
          </p:cNvSpPr>
          <p:nvPr>
            <p:ph type="body" idx="2"/>
          </p:nvPr>
        </p:nvSpPr>
        <p:spPr/>
        <p:style>
          <a:lnRef idx="1">
            <a:schemeClr val="accent2"/>
          </a:lnRef>
          <a:fillRef idx="3">
            <a:schemeClr val="accent2"/>
          </a:fillRef>
          <a:effectRef idx="2">
            <a:schemeClr val="accent2"/>
          </a:effectRef>
          <a:fontRef idx="minor">
            <a:schemeClr val="lt1"/>
          </a:fontRef>
        </p:style>
        <p:txBody>
          <a:bodyPr/>
          <a:lstStyle/>
          <a:p>
            <a:r>
              <a:rPr lang="en-US" sz="2000" b="1" i="1" dirty="0" smtClean="0">
                <a:solidFill>
                  <a:schemeClr val="bg1"/>
                </a:solidFill>
              </a:rPr>
              <a:t>U.S. was in good shape after World War II</a:t>
            </a:r>
          </a:p>
          <a:p>
            <a:endParaRPr lang="en-US" sz="2000" b="1" i="1" dirty="0" smtClean="0">
              <a:solidFill>
                <a:schemeClr val="bg1"/>
              </a:solidFill>
            </a:endParaRPr>
          </a:p>
          <a:p>
            <a:r>
              <a:rPr lang="en-US" sz="2000" b="1" i="1" dirty="0" smtClean="0">
                <a:solidFill>
                  <a:schemeClr val="bg1"/>
                </a:solidFill>
              </a:rPr>
              <a:t>Most people lived comfortably</a:t>
            </a:r>
          </a:p>
          <a:p>
            <a:endParaRPr lang="en-US" sz="2000" b="1" i="1" dirty="0" smtClean="0">
              <a:solidFill>
                <a:schemeClr val="bg1"/>
              </a:solidFill>
            </a:endParaRPr>
          </a:p>
          <a:p>
            <a:r>
              <a:rPr lang="en-US" sz="2000" b="1" i="1" dirty="0" smtClean="0">
                <a:solidFill>
                  <a:schemeClr val="bg1"/>
                </a:solidFill>
              </a:rPr>
              <a:t>Provided materials for others in the world</a:t>
            </a:r>
          </a:p>
          <a:p>
            <a:endParaRPr lang="en-US" sz="2000" b="1" i="1" dirty="0" smtClean="0">
              <a:solidFill>
                <a:schemeClr val="bg1"/>
              </a:solidFill>
            </a:endParaRPr>
          </a:p>
          <a:p>
            <a:r>
              <a:rPr lang="en-US" sz="2000" b="1" i="1" dirty="0" smtClean="0">
                <a:solidFill>
                  <a:schemeClr val="bg1"/>
                </a:solidFill>
              </a:rPr>
              <a:t>Opportunities for all Americans now</a:t>
            </a:r>
          </a:p>
        </p:txBody>
      </p:sp>
      <p:pic>
        <p:nvPicPr>
          <p:cNvPr id="5" name="Picture 7" descr="http://www.cnn.com/SPECIALS/cold.war/timeline/images/47marshall.jpg"/>
          <p:cNvPicPr>
            <a:picLocks noGrp="1" noChangeAspect="1" noChangeArrowheads="1"/>
          </p:cNvPicPr>
          <p:nvPr>
            <p:ph sz="half" idx="1"/>
          </p:nvPr>
        </p:nvPicPr>
        <p:blipFill>
          <a:blip r:embed="rId3" cstate="print"/>
          <a:srcRect/>
          <a:stretch>
            <a:fillRect/>
          </a:stretch>
        </p:blipFill>
        <p:spPr>
          <a:xfrm>
            <a:off x="3581400" y="0"/>
            <a:ext cx="3149600" cy="2362200"/>
          </a:xfrm>
          <a:noFill/>
        </p:spPr>
      </p:pic>
      <p:sp>
        <p:nvSpPr>
          <p:cNvPr id="6" name="Rectangle 5"/>
          <p:cNvSpPr/>
          <p:nvPr/>
        </p:nvSpPr>
        <p:spPr>
          <a:xfrm>
            <a:off x="5943600" y="2057400"/>
            <a:ext cx="32004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sz="3200" b="1" dirty="0" smtClean="0">
                <a:solidFill>
                  <a:srgbClr val="D40000"/>
                </a:solidFill>
                <a:effectLst>
                  <a:outerShdw blurRad="38100" dist="38100" dir="2700000" algn="tl">
                    <a:srgbClr val="C0C0C0"/>
                  </a:outerShdw>
                </a:effectLst>
              </a:rPr>
              <a:t>Marshall Plan [1948]</a:t>
            </a:r>
            <a:endParaRPr lang="en-US" sz="3200" b="1" dirty="0">
              <a:solidFill>
                <a:srgbClr val="D40000"/>
              </a:solidFill>
              <a:effectLst>
                <a:outerShdw blurRad="38100" dist="38100" dir="2700000" algn="tl">
                  <a:srgbClr val="C0C0C0"/>
                </a:outerShdw>
              </a:effectLst>
            </a:endParaRPr>
          </a:p>
        </p:txBody>
      </p:sp>
      <p:pic>
        <p:nvPicPr>
          <p:cNvPr id="7" name="Picture 4" descr="untitled4"/>
          <p:cNvPicPr>
            <a:picLocks noChangeAspect="1" noChangeArrowheads="1"/>
          </p:cNvPicPr>
          <p:nvPr/>
        </p:nvPicPr>
        <p:blipFill>
          <a:blip r:embed="rId4" cstate="print"/>
          <a:srcRect/>
          <a:stretch>
            <a:fillRect/>
          </a:stretch>
        </p:blipFill>
        <p:spPr bwMode="auto">
          <a:xfrm>
            <a:off x="4572000" y="3152775"/>
            <a:ext cx="4572000" cy="3705225"/>
          </a:xfrm>
          <a:prstGeom prst="rect">
            <a:avLst/>
          </a:prstGeom>
          <a:noFill/>
          <a:ln w="9525">
            <a:noFill/>
            <a:miter lim="800000"/>
            <a:headEnd/>
            <a:tailEnd/>
          </a:ln>
        </p:spPr>
      </p:pic>
      <p:pic>
        <p:nvPicPr>
          <p:cNvPr id="2050" name="Picture 2" descr="C:\Documents and Settings\kcs user\Local Settings\Temporary Internet Files\Content.IE5\63Q56T8D\MMj02836310000[1].gif"/>
          <p:cNvPicPr>
            <a:picLocks noChangeAspect="1" noChangeArrowheads="1" noCrop="1"/>
          </p:cNvPicPr>
          <p:nvPr/>
        </p:nvPicPr>
        <p:blipFill>
          <a:blip r:embed="rId5" cstate="print"/>
          <a:srcRect/>
          <a:stretch>
            <a:fillRect/>
          </a:stretch>
        </p:blipFill>
        <p:spPr bwMode="auto">
          <a:xfrm>
            <a:off x="3352800" y="4953000"/>
            <a:ext cx="1000125" cy="1238250"/>
          </a:xfrm>
          <a:prstGeom prst="rect">
            <a:avLst/>
          </a:prstGeom>
          <a:noFill/>
        </p:spPr>
      </p:pic>
      <p:pic>
        <p:nvPicPr>
          <p:cNvPr id="2054" name="Picture 6" descr="C:\Documents and Settings\kcs user\Local Settings\Temporary Internet Files\Content.IE5\0F0NIB87\MCj04375090000[1].wmf"/>
          <p:cNvPicPr>
            <a:picLocks noChangeAspect="1" noChangeArrowheads="1"/>
          </p:cNvPicPr>
          <p:nvPr/>
        </p:nvPicPr>
        <p:blipFill>
          <a:blip r:embed="rId6" cstate="print"/>
          <a:srcRect/>
          <a:stretch>
            <a:fillRect/>
          </a:stretch>
        </p:blipFill>
        <p:spPr bwMode="auto">
          <a:xfrm>
            <a:off x="1295400" y="4724400"/>
            <a:ext cx="1628775" cy="18161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500"/>
                                  </p:stCondLst>
                                  <p:iterate type="lt">
                                    <p:tmAbs val="600"/>
                                  </p:iterate>
                                  <p:childTnLst>
                                    <p:set>
                                      <p:cBhvr override="childStyle">
                                        <p:cTn id="6" dur="indefinite"/>
                                        <p:tgtEl>
                                          <p:spTgt spid="2"/>
                                        </p:tgtEl>
                                        <p:attrNameLst>
                                          <p:attrName>style.fontWeight</p:attrName>
                                        </p:attrNameLst>
                                      </p:cBhvr>
                                      <p:to>
                                        <p:strVal val="bold"/>
                                      </p:to>
                                    </p:set>
                                  </p:childTnLst>
                                </p:cTn>
                              </p:par>
                            </p:childTnLst>
                          </p:cTn>
                        </p:par>
                        <p:par>
                          <p:cTn id="7" fill="hold">
                            <p:stCondLst>
                              <p:cond delay="7700"/>
                            </p:stCondLst>
                            <p:childTnLst>
                              <p:par>
                                <p:cTn id="8" presetID="27" presetClass="emph" presetSubtype="0" fill="hold" grpId="1" nodeType="afterEffect">
                                  <p:stCondLst>
                                    <p:cond delay="0"/>
                                  </p:stCondLst>
                                  <p:iterate type="lt">
                                    <p:tmPct val="0"/>
                                  </p:iterate>
                                  <p:childTnLst>
                                    <p:animClr clrSpc="rgb">
                                      <p:cBhvr override="childStyle">
                                        <p:cTn id="9" dur="250" autoRev="1" fill="hold"/>
                                        <p:tgtEl>
                                          <p:spTgt spid="2"/>
                                        </p:tgtEl>
                                        <p:attrNameLst>
                                          <p:attrName>style.color</p:attrName>
                                        </p:attrNameLst>
                                      </p:cBhvr>
                                      <p:to>
                                        <a:schemeClr val="bg1"/>
                                      </p:to>
                                    </p:animClr>
                                    <p:animClr clrSpc="rgb">
                                      <p:cBhvr>
                                        <p:cTn id="10" dur="250" autoRev="1" fill="hold"/>
                                        <p:tgtEl>
                                          <p:spTgt spid="2"/>
                                        </p:tgtEl>
                                        <p:attrNameLst>
                                          <p:attrName>fillcolor</p:attrName>
                                        </p:attrNameLst>
                                      </p:cBhvr>
                                      <p:to>
                                        <a:schemeClr val="bg1"/>
                                      </p:to>
                                    </p:animClr>
                                    <p:set>
                                      <p:cBhvr>
                                        <p:cTn id="11" dur="250" autoRev="1" fill="hold"/>
                                        <p:tgtEl>
                                          <p:spTgt spid="2"/>
                                        </p:tgtEl>
                                        <p:attrNameLst>
                                          <p:attrName>fill.type</p:attrName>
                                        </p:attrNameLst>
                                      </p:cBhvr>
                                      <p:to>
                                        <p:strVal val="solid"/>
                                      </p:to>
                                    </p:set>
                                    <p:set>
                                      <p:cBhvr>
                                        <p:cTn id="12" dur="250" autoRev="1" fill="hold"/>
                                        <p:tgtEl>
                                          <p:spTgt spid="2"/>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3000" fill="hold"/>
                                        <p:tgtEl>
                                          <p:spTgt spid="6"/>
                                        </p:tgtEl>
                                        <p:attrNameLst>
                                          <p:attrName>ppt_x</p:attrName>
                                        </p:attrNameLst>
                                      </p:cBhvr>
                                      <p:tavLst>
                                        <p:tav tm="0">
                                          <p:val>
                                            <p:strVal val="1+#ppt_w/2"/>
                                          </p:val>
                                        </p:tav>
                                        <p:tav tm="100000">
                                          <p:val>
                                            <p:strVal val="#ppt_x"/>
                                          </p:val>
                                        </p:tav>
                                      </p:tavLst>
                                    </p:anim>
                                    <p:anim calcmode="lin" valueType="num">
                                      <p:cBhvr additive="base">
                                        <p:cTn id="40"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000"/>
                                        <p:tgtEl>
                                          <p:spTgt spid="7"/>
                                        </p:tgtEl>
                                      </p:cBhvr>
                                    </p:animEffect>
                                  </p:childTnLst>
                                </p:cTn>
                              </p:par>
                              <p:par>
                                <p:cTn id="51" presetID="10" presetClass="entr" presetSubtype="0" fill="hold" nodeType="with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fade">
                                      <p:cBhvr>
                                        <p:cTn id="53" dur="2000"/>
                                        <p:tgtEl>
                                          <p:spTgt spid="2054"/>
                                        </p:tgtEl>
                                      </p:cBhvr>
                                    </p:animEffect>
                                  </p:childTnLst>
                                </p:cTn>
                              </p:par>
                              <p:par>
                                <p:cTn id="54" presetID="37" presetClass="entr" presetSubtype="0" fill="hold" nodeType="with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2000"/>
                                        <p:tgtEl>
                                          <p:spTgt spid="2050"/>
                                        </p:tgtEl>
                                      </p:cBhvr>
                                    </p:animEffect>
                                    <p:anim calcmode="lin" valueType="num">
                                      <p:cBhvr>
                                        <p:cTn id="57" dur="2000" fill="hold"/>
                                        <p:tgtEl>
                                          <p:spTgt spid="2050"/>
                                        </p:tgtEl>
                                        <p:attrNameLst>
                                          <p:attrName>ppt_x</p:attrName>
                                        </p:attrNameLst>
                                      </p:cBhvr>
                                      <p:tavLst>
                                        <p:tav tm="0">
                                          <p:val>
                                            <p:strVal val="#ppt_x"/>
                                          </p:val>
                                        </p:tav>
                                        <p:tav tm="100000">
                                          <p:val>
                                            <p:strVal val="#ppt_x"/>
                                          </p:val>
                                        </p:tav>
                                      </p:tavLst>
                                    </p:anim>
                                    <p:anim calcmode="lin" valueType="num">
                                      <p:cBhvr>
                                        <p:cTn id="58" dur="1800" decel="100000" fill="hold"/>
                                        <p:tgtEl>
                                          <p:spTgt spid="2050"/>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US" b="1" dirty="0" smtClean="0">
                <a:effectLst>
                  <a:outerShdw blurRad="38100" dist="38100" dir="2700000" algn="tl">
                    <a:srgbClr val="000000">
                      <a:alpha val="43137"/>
                    </a:srgbClr>
                  </a:outerShdw>
                </a:effectLst>
              </a:rPr>
              <a:t>Civil Rights Movement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lstStyle/>
          <a:p>
            <a:r>
              <a:rPr lang="en-US" u="sng" dirty="0" smtClean="0"/>
              <a:t>Segregation</a:t>
            </a:r>
            <a:r>
              <a:rPr lang="en-US" dirty="0" smtClean="0"/>
              <a:t> and </a:t>
            </a:r>
            <a:r>
              <a:rPr lang="en-US" u="sng" dirty="0" smtClean="0"/>
              <a:t>discrimination</a:t>
            </a:r>
            <a:r>
              <a:rPr lang="en-US" dirty="0" smtClean="0"/>
              <a:t> still existed for minorities</a:t>
            </a:r>
          </a:p>
          <a:p>
            <a:r>
              <a:rPr lang="en-US" i="1" dirty="0" smtClean="0"/>
              <a:t>“Separate but equal</a:t>
            </a:r>
            <a:r>
              <a:rPr lang="en-US" dirty="0" smtClean="0"/>
              <a:t>” facilities were okay until:</a:t>
            </a:r>
          </a:p>
          <a:p>
            <a:r>
              <a:rPr lang="en-US" dirty="0" smtClean="0"/>
              <a:t>1954 </a:t>
            </a:r>
            <a:r>
              <a:rPr lang="en-US" b="1" u="sng" dirty="0" smtClean="0"/>
              <a:t>Brown v. Board of Ed. </a:t>
            </a:r>
            <a:r>
              <a:rPr lang="en-US" dirty="0" smtClean="0"/>
              <a:t>(desegregated schools)</a:t>
            </a:r>
          </a:p>
        </p:txBody>
      </p:sp>
      <p:pic>
        <p:nvPicPr>
          <p:cNvPr id="5" name="Picture 6" descr="browncoverstory31"/>
          <p:cNvPicPr>
            <a:picLocks noGrp="1" noChangeAspect="1" noChangeArrowheads="1"/>
          </p:cNvPicPr>
          <p:nvPr>
            <p:ph sz="half" idx="2"/>
          </p:nvPr>
        </p:nvPicPr>
        <p:blipFill>
          <a:blip r:embed="rId3" cstate="print"/>
          <a:srcRect/>
          <a:stretch>
            <a:fillRect/>
          </a:stretch>
        </p:blipFill>
        <p:spPr bwMode="auto">
          <a:xfrm>
            <a:off x="5181600" y="3962400"/>
            <a:ext cx="3352800" cy="2704592"/>
          </a:xfrm>
          <a:prstGeom prst="rect">
            <a:avLst/>
          </a:prstGeom>
          <a:noFill/>
          <a:ln w="9525">
            <a:noFill/>
            <a:miter lim="800000"/>
            <a:headEnd/>
            <a:tailEnd/>
          </a:ln>
        </p:spPr>
      </p:pic>
      <p:pic>
        <p:nvPicPr>
          <p:cNvPr id="6" name="Picture 12" descr="JimCrowSegregated"/>
          <p:cNvPicPr>
            <a:picLocks noChangeAspect="1" noChangeArrowheads="1"/>
          </p:cNvPicPr>
          <p:nvPr/>
        </p:nvPicPr>
        <p:blipFill>
          <a:blip r:embed="rId4" cstate="print"/>
          <a:srcRect/>
          <a:stretch>
            <a:fillRect/>
          </a:stretch>
        </p:blipFill>
        <p:spPr bwMode="auto">
          <a:xfrm>
            <a:off x="5181600" y="1752600"/>
            <a:ext cx="3333750" cy="2171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35"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style.rotation</p:attrName>
                                        </p:attrNameLst>
                                      </p:cBhvr>
                                      <p:tavLst>
                                        <p:tav tm="0">
                                          <p:val>
                                            <p:fltVal val="720"/>
                                          </p:val>
                                        </p:tav>
                                        <p:tav tm="100000">
                                          <p:val>
                                            <p:fltVal val="0"/>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anim calcmode="lin" valueType="num">
                                      <p:cBhvr>
                                        <p:cTn id="29"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4648200" cy="875506"/>
          </a:xfrm>
        </p:spPr>
        <p:style>
          <a:lnRef idx="2">
            <a:schemeClr val="accent1">
              <a:shade val="50000"/>
            </a:schemeClr>
          </a:lnRef>
          <a:fillRef idx="1">
            <a:schemeClr val="accent1"/>
          </a:fillRef>
          <a:effectRef idx="0">
            <a:schemeClr val="accent1"/>
          </a:effectRef>
          <a:fontRef idx="minor">
            <a:schemeClr val="lt1"/>
          </a:fontRef>
        </p:style>
        <p:txBody>
          <a:bodyPr anchor="t">
            <a:normAutofit/>
          </a:bodyPr>
          <a:lstStyle/>
          <a:p>
            <a:r>
              <a:rPr lang="en-US" sz="3200" b="1" dirty="0">
                <a:effectLst>
                  <a:outerShdw blurRad="38100" dist="38100" dir="2700000" algn="tl">
                    <a:srgbClr val="C0C0C0"/>
                  </a:outerShdw>
                </a:effectLst>
              </a:rPr>
              <a:t>Civil Disobedience</a:t>
            </a:r>
          </a:p>
        </p:txBody>
      </p:sp>
      <p:sp>
        <p:nvSpPr>
          <p:cNvPr id="9219" name="Rectangle 3"/>
          <p:cNvSpPr>
            <a:spLocks noGrp="1" noChangeArrowheads="1"/>
          </p:cNvSpPr>
          <p:nvPr>
            <p:ph type="body" idx="1"/>
          </p:nvPr>
        </p:nvSpPr>
        <p:spPr>
          <a:xfrm>
            <a:off x="2819400" y="1295400"/>
            <a:ext cx="6019800" cy="5562600"/>
          </a:xfrm>
          <a:solidFill>
            <a:schemeClr val="bg1"/>
          </a:solidFill>
          <a:ln>
            <a:solidFill>
              <a:schemeClr val="tx1"/>
            </a:solidFill>
          </a:ln>
        </p:spPr>
        <p:txBody>
          <a:bodyPr>
            <a:noAutofit/>
          </a:bodyPr>
          <a:lstStyle/>
          <a:p>
            <a:pPr marL="339725" indent="-339725">
              <a:lnSpc>
                <a:spcPct val="90000"/>
              </a:lnSpc>
            </a:pPr>
            <a:r>
              <a:rPr lang="en-US" sz="2000" b="1" dirty="0"/>
              <a:t>In </a:t>
            </a:r>
            <a:r>
              <a:rPr lang="en-US" sz="2000" b="1" dirty="0" smtClean="0"/>
              <a:t>1957, Martin Luther the King Jr. </a:t>
            </a:r>
            <a:r>
              <a:rPr lang="en-US" sz="2000" b="1" dirty="0"/>
              <a:t>helped found the </a:t>
            </a:r>
            <a:r>
              <a:rPr lang="en-US" sz="2000" b="1" dirty="0">
                <a:solidFill>
                  <a:srgbClr val="FFC000"/>
                </a:solidFill>
              </a:rPr>
              <a:t>Southern Christian Leadership Conference (SCLC).</a:t>
            </a:r>
          </a:p>
          <a:p>
            <a:pPr lvl="1">
              <a:lnSpc>
                <a:spcPct val="90000"/>
              </a:lnSpc>
              <a:buClr>
                <a:srgbClr val="F60006"/>
              </a:buClr>
              <a:buSzPct val="120000"/>
              <a:buFont typeface="Wingdings" pitchFamily="2" charset="2"/>
              <a:buChar char="§"/>
            </a:pPr>
            <a:r>
              <a:rPr lang="en-US" sz="2000" b="1" dirty="0" smtClean="0"/>
              <a:t>group </a:t>
            </a:r>
            <a:r>
              <a:rPr lang="en-US" sz="2000" b="1" dirty="0"/>
              <a:t>that used </a:t>
            </a:r>
            <a:r>
              <a:rPr lang="en-US" sz="2000" b="1" dirty="0" smtClean="0"/>
              <a:t>power </a:t>
            </a:r>
            <a:r>
              <a:rPr lang="en-US" sz="2000" b="1" dirty="0"/>
              <a:t>of Black churches to organize </a:t>
            </a:r>
            <a:r>
              <a:rPr lang="en-US" sz="2000" b="1" u="sng" dirty="0"/>
              <a:t>non-violent</a:t>
            </a:r>
            <a:r>
              <a:rPr lang="en-US" sz="2000" b="1" dirty="0"/>
              <a:t> </a:t>
            </a:r>
            <a:r>
              <a:rPr lang="en-US" sz="2000" b="1" dirty="0" smtClean="0"/>
              <a:t>protests for equal rights</a:t>
            </a:r>
          </a:p>
          <a:p>
            <a:pPr lvl="1">
              <a:lnSpc>
                <a:spcPct val="90000"/>
              </a:lnSpc>
              <a:buClr>
                <a:srgbClr val="F60006"/>
              </a:buClr>
              <a:buSzPct val="120000"/>
              <a:buNone/>
            </a:pPr>
            <a:endParaRPr lang="en-US" sz="2000" b="1" dirty="0"/>
          </a:p>
          <a:p>
            <a:pPr lvl="1">
              <a:lnSpc>
                <a:spcPct val="90000"/>
              </a:lnSpc>
              <a:buClr>
                <a:srgbClr val="F60006"/>
              </a:buClr>
              <a:buSzPct val="120000"/>
              <a:buFont typeface="Wingdings" pitchFamily="2" charset="2"/>
              <a:buChar char="§"/>
            </a:pPr>
            <a:r>
              <a:rPr lang="en-US" sz="2000" b="1" dirty="0" smtClean="0"/>
              <a:t>believed </a:t>
            </a:r>
            <a:r>
              <a:rPr lang="en-US" sz="2000" b="1" dirty="0"/>
              <a:t>in the philosophy used </a:t>
            </a:r>
            <a:endParaRPr lang="en-US" sz="2000" b="1" dirty="0" smtClean="0"/>
          </a:p>
          <a:p>
            <a:pPr lvl="1">
              <a:lnSpc>
                <a:spcPct val="90000"/>
              </a:lnSpc>
              <a:buClr>
                <a:srgbClr val="F60006"/>
              </a:buClr>
              <a:buSzPct val="120000"/>
              <a:buNone/>
            </a:pPr>
            <a:r>
              <a:rPr lang="en-US" sz="2000" b="1" dirty="0" smtClean="0"/>
              <a:t>    by </a:t>
            </a:r>
            <a:r>
              <a:rPr lang="en-US" sz="2000" b="1" dirty="0"/>
              <a:t>Gandhi in India known as </a:t>
            </a:r>
            <a:endParaRPr lang="en-US" sz="2000" b="1" dirty="0" smtClean="0"/>
          </a:p>
          <a:p>
            <a:pPr lvl="1">
              <a:lnSpc>
                <a:spcPct val="90000"/>
              </a:lnSpc>
              <a:buClr>
                <a:srgbClr val="F60006"/>
              </a:buClr>
              <a:buSzPct val="120000"/>
              <a:buNone/>
            </a:pPr>
            <a:r>
              <a:rPr lang="en-US" sz="2000" b="1" dirty="0" smtClean="0">
                <a:solidFill>
                  <a:srgbClr val="FF0000"/>
                </a:solidFill>
              </a:rPr>
              <a:t>    </a:t>
            </a:r>
            <a:r>
              <a:rPr lang="en-US" sz="2000" b="1" u="sng" dirty="0" smtClean="0">
                <a:solidFill>
                  <a:srgbClr val="FF0000"/>
                </a:solidFill>
              </a:rPr>
              <a:t>nonviolent </a:t>
            </a:r>
            <a:r>
              <a:rPr lang="en-US" sz="2000" b="1" u="sng" dirty="0">
                <a:solidFill>
                  <a:srgbClr val="FF0000"/>
                </a:solidFill>
              </a:rPr>
              <a:t>civil </a:t>
            </a:r>
            <a:r>
              <a:rPr lang="en-US" sz="2000" b="1" u="sng" dirty="0" smtClean="0">
                <a:solidFill>
                  <a:srgbClr val="FF0000"/>
                </a:solidFill>
              </a:rPr>
              <a:t>disobedience</a:t>
            </a:r>
          </a:p>
          <a:p>
            <a:pPr lvl="1">
              <a:lnSpc>
                <a:spcPct val="90000"/>
              </a:lnSpc>
              <a:buClr>
                <a:srgbClr val="F60006"/>
              </a:buClr>
              <a:buSzPct val="120000"/>
              <a:buFont typeface="Wingdings" pitchFamily="2" charset="2"/>
              <a:buChar char="§"/>
            </a:pPr>
            <a:endParaRPr lang="en-US" sz="2000" b="1" dirty="0"/>
          </a:p>
          <a:p>
            <a:pPr lvl="1">
              <a:lnSpc>
                <a:spcPct val="90000"/>
              </a:lnSpc>
              <a:buClr>
                <a:srgbClr val="F60006"/>
              </a:buClr>
              <a:buSzPct val="120000"/>
              <a:buFont typeface="Wingdings" pitchFamily="2" charset="2"/>
              <a:buChar char="§"/>
            </a:pPr>
            <a:r>
              <a:rPr lang="en-US" sz="2000" b="1" dirty="0" smtClean="0"/>
              <a:t>The </a:t>
            </a:r>
            <a:r>
              <a:rPr lang="en-US" sz="2000" b="1" dirty="0"/>
              <a:t>televised segregation violence led to mass public </a:t>
            </a:r>
            <a:r>
              <a:rPr lang="en-US" sz="2000" b="1" dirty="0" smtClean="0"/>
              <a:t>sympathy</a:t>
            </a:r>
          </a:p>
          <a:p>
            <a:pPr lvl="1">
              <a:lnSpc>
                <a:spcPct val="90000"/>
              </a:lnSpc>
              <a:buClr>
                <a:srgbClr val="F60006"/>
              </a:buClr>
              <a:buSzPct val="120000"/>
              <a:buFont typeface="Wingdings" pitchFamily="2" charset="2"/>
              <a:buChar char="§"/>
            </a:pPr>
            <a:endParaRPr lang="en-US" sz="2000" b="1" dirty="0" smtClean="0"/>
          </a:p>
          <a:p>
            <a:pPr lvl="1">
              <a:lnSpc>
                <a:spcPct val="90000"/>
              </a:lnSpc>
              <a:buClr>
                <a:srgbClr val="F60006"/>
              </a:buClr>
              <a:buSzPct val="120000"/>
              <a:buFont typeface="Wingdings" pitchFamily="2" charset="2"/>
              <a:buChar char="§"/>
            </a:pPr>
            <a:r>
              <a:rPr lang="en-US" sz="2000" b="1" dirty="0" smtClean="0"/>
              <a:t>The </a:t>
            </a:r>
            <a:r>
              <a:rPr lang="en-US" sz="2000" b="1" dirty="0"/>
              <a:t>Civil Rights Movement became the most important political topic during the early </a:t>
            </a:r>
            <a:r>
              <a:rPr lang="en-US" sz="2000" b="1" dirty="0" smtClean="0"/>
              <a:t>60’s</a:t>
            </a:r>
            <a:endParaRPr lang="en-US" sz="2000" b="1" dirty="0"/>
          </a:p>
        </p:txBody>
      </p:sp>
      <p:pic>
        <p:nvPicPr>
          <p:cNvPr id="9221" name="Picture 5" descr="360px-Mlkingmug1">
            <a:hlinkClick r:id="rId4"/>
          </p:cNvPr>
          <p:cNvPicPr>
            <a:picLocks noChangeAspect="1" noChangeArrowheads="1"/>
          </p:cNvPicPr>
          <p:nvPr/>
        </p:nvPicPr>
        <p:blipFill>
          <a:blip r:embed="rId5" cstate="print"/>
          <a:srcRect l="6000" t="3600" r="15199" b="3600"/>
          <a:stretch>
            <a:fillRect/>
          </a:stretch>
        </p:blipFill>
        <p:spPr bwMode="auto">
          <a:xfrm>
            <a:off x="7979369" y="2286000"/>
            <a:ext cx="1164631" cy="2286000"/>
          </a:xfrm>
          <a:prstGeom prst="rect">
            <a:avLst/>
          </a:prstGeom>
          <a:noFill/>
          <a:ln w="25400">
            <a:solidFill>
              <a:schemeClr val="tx1"/>
            </a:solidFill>
            <a:miter lim="800000"/>
            <a:headEnd/>
            <a:tailEnd/>
          </a:ln>
        </p:spPr>
      </p:pic>
      <p:pic>
        <p:nvPicPr>
          <p:cNvPr id="5" name="Picture 7" descr="Martin%20Luther%20King,%20Jr"/>
          <p:cNvPicPr>
            <a:picLocks noChangeAspect="1" noChangeArrowheads="1"/>
          </p:cNvPicPr>
          <p:nvPr/>
        </p:nvPicPr>
        <p:blipFill>
          <a:blip r:embed="rId6" cstate="print">
            <a:lum bright="6000" contrast="-24000"/>
          </a:blip>
          <a:srcRect/>
          <a:stretch>
            <a:fillRect/>
          </a:stretch>
        </p:blipFill>
        <p:spPr bwMode="auto">
          <a:xfrm>
            <a:off x="381000" y="1143000"/>
            <a:ext cx="2168525" cy="2743200"/>
          </a:xfrm>
          <a:prstGeom prst="rect">
            <a:avLst/>
          </a:prstGeom>
          <a:noFill/>
          <a:ln w="19050">
            <a:solidFill>
              <a:schemeClr val="tx1">
                <a:alpha val="50000"/>
              </a:schemeClr>
            </a:solidFill>
            <a:miter lim="800000"/>
            <a:headEnd/>
            <a:tailEnd/>
          </a:ln>
        </p:spPr>
      </p:pic>
      <p:pic>
        <p:nvPicPr>
          <p:cNvPr id="6" name="Picture 5" descr="sitin2"/>
          <p:cNvPicPr>
            <a:picLocks noChangeAspect="1" noChangeArrowheads="1"/>
          </p:cNvPicPr>
          <p:nvPr/>
        </p:nvPicPr>
        <p:blipFill>
          <a:blip r:embed="rId7" cstate="print"/>
          <a:srcRect/>
          <a:stretch>
            <a:fillRect/>
          </a:stretch>
        </p:blipFill>
        <p:spPr bwMode="auto">
          <a:xfrm>
            <a:off x="1" y="4329510"/>
            <a:ext cx="3429000" cy="2528490"/>
          </a:xfrm>
          <a:prstGeom prst="rect">
            <a:avLst/>
          </a:prstGeom>
          <a:noFill/>
          <a:ln w="9525">
            <a:noFill/>
            <a:miter lim="800000"/>
            <a:headEnd/>
            <a:tailEnd/>
          </a:ln>
        </p:spPr>
      </p:pic>
      <p:sp>
        <p:nvSpPr>
          <p:cNvPr id="7" name="Rectangle 6"/>
          <p:cNvSpPr/>
          <p:nvPr/>
        </p:nvSpPr>
        <p:spPr>
          <a:xfrm>
            <a:off x="4495800" y="1"/>
            <a:ext cx="46482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849313" lvl="1">
              <a:buClr>
                <a:srgbClr val="F60006"/>
              </a:buClr>
              <a:buSzPct val="120000"/>
            </a:pPr>
            <a:r>
              <a:rPr lang="en-US" sz="1600" b="1" dirty="0" smtClean="0"/>
              <a:t>“We know through painful experience that freedom is never voluntarily given by the oppressor, it must be demanded by the oppressed.”  MLK Jr.</a:t>
            </a:r>
            <a:endParaRPr lang="en-US" sz="1600"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250" autoRev="1" fill="hold">
                                          <p:stCondLst>
                                            <p:cond delay="0"/>
                                          </p:stCondLst>
                                        </p:cTn>
                                        <p:tgtEl>
                                          <p:spTgt spid="9218"/>
                                        </p:tgtEl>
                                        <p:attrNameLst>
                                          <p:attrName>ppt_w</p:attrName>
                                        </p:attrNameLst>
                                      </p:cBhvr>
                                    </p:anim>
                                    <p:anim by="(#ppt_w*0.50)" calcmode="lin" valueType="num">
                                      <p:cBhvr>
                                        <p:cTn id="8" dur="250" decel="50000" autoRev="1" fill="hold">
                                          <p:stCondLst>
                                            <p:cond delay="0"/>
                                          </p:stCondLst>
                                        </p:cTn>
                                        <p:tgtEl>
                                          <p:spTgt spid="9218"/>
                                        </p:tgtEl>
                                        <p:attrNameLst>
                                          <p:attrName>ppt_x</p:attrName>
                                        </p:attrNameLst>
                                      </p:cBhvr>
                                    </p:anim>
                                    <p:anim from="(-#ppt_h/2)" to="(#ppt_y)" calcmode="lin" valueType="num">
                                      <p:cBhvr>
                                        <p:cTn id="9" dur="500" fill="hold">
                                          <p:stCondLst>
                                            <p:cond delay="0"/>
                                          </p:stCondLst>
                                        </p:cTn>
                                        <p:tgtEl>
                                          <p:spTgt spid="9218"/>
                                        </p:tgtEl>
                                        <p:attrNameLst>
                                          <p:attrName>ppt_y</p:attrName>
                                        </p:attrNameLst>
                                      </p:cBhvr>
                                    </p:anim>
                                    <p:animRot by="21600000">
                                      <p:cBhvr>
                                        <p:cTn id="10" dur="500" fill="hold">
                                          <p:stCondLst>
                                            <p:cond delay="0"/>
                                          </p:stCondLst>
                                        </p:cTn>
                                        <p:tgtEl>
                                          <p:spTgt spid="92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8" presetID="54" presetClass="entr" presetSubtype="0" accel="10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0" fill="hold"/>
                                        <p:tgtEl>
                                          <p:spTgt spid="5"/>
                                        </p:tgtEl>
                                        <p:attrNameLst>
                                          <p:attrName>ppt_w</p:attrName>
                                        </p:attrNameLst>
                                      </p:cBhvr>
                                      <p:tavLst>
                                        <p:tav tm="0">
                                          <p:val>
                                            <p:strVal val="#ppt_w*0.05"/>
                                          </p:val>
                                        </p:tav>
                                        <p:tav tm="100000">
                                          <p:val>
                                            <p:strVal val="#ppt_w"/>
                                          </p:val>
                                        </p:tav>
                                      </p:tavLst>
                                    </p:anim>
                                    <p:anim calcmode="lin" valueType="num">
                                      <p:cBhvr>
                                        <p:cTn id="21" dur="3000" fill="hold"/>
                                        <p:tgtEl>
                                          <p:spTgt spid="5"/>
                                        </p:tgtEl>
                                        <p:attrNameLst>
                                          <p:attrName>ppt_h</p:attrName>
                                        </p:attrNameLst>
                                      </p:cBhvr>
                                      <p:tavLst>
                                        <p:tav tm="0">
                                          <p:val>
                                            <p:strVal val="#ppt_h"/>
                                          </p:val>
                                        </p:tav>
                                        <p:tav tm="100000">
                                          <p:val>
                                            <p:strVal val="#ppt_h"/>
                                          </p:val>
                                        </p:tav>
                                      </p:tavLst>
                                    </p:anim>
                                    <p:anim calcmode="lin" valueType="num">
                                      <p:cBhvr>
                                        <p:cTn id="22" dur="3000" fill="hold"/>
                                        <p:tgtEl>
                                          <p:spTgt spid="5"/>
                                        </p:tgtEl>
                                        <p:attrNameLst>
                                          <p:attrName>ppt_x</p:attrName>
                                        </p:attrNameLst>
                                      </p:cBhvr>
                                      <p:tavLst>
                                        <p:tav tm="0">
                                          <p:val>
                                            <p:strVal val="#ppt_x-.2"/>
                                          </p:val>
                                        </p:tav>
                                        <p:tav tm="100000">
                                          <p:val>
                                            <p:strVal val="#ppt_x"/>
                                          </p:val>
                                        </p:tav>
                                      </p:tavLst>
                                    </p:anim>
                                    <p:anim calcmode="lin" valueType="num">
                                      <p:cBhvr>
                                        <p:cTn id="23" dur="3000" fill="hold"/>
                                        <p:tgtEl>
                                          <p:spTgt spid="5"/>
                                        </p:tgtEl>
                                        <p:attrNameLst>
                                          <p:attrName>ppt_y</p:attrName>
                                        </p:attrNameLst>
                                      </p:cBhvr>
                                      <p:tavLst>
                                        <p:tav tm="0">
                                          <p:val>
                                            <p:strVal val="#ppt_y"/>
                                          </p:val>
                                        </p:tav>
                                        <p:tav tm="100000">
                                          <p:val>
                                            <p:strVal val="#ppt_y"/>
                                          </p:val>
                                        </p:tav>
                                      </p:tavLst>
                                    </p:anim>
                                    <p:animEffect transition="in" filter="fade">
                                      <p:cBhvr>
                                        <p:cTn id="24" dur="3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219">
                                            <p:txEl>
                                              <p:pRg st="1" end="1"/>
                                            </p:txEl>
                                          </p:spTgt>
                                        </p:tgtEl>
                                        <p:attrNameLst>
                                          <p:attrName>style.visibility</p:attrName>
                                        </p:attrNameLst>
                                      </p:cBhvr>
                                      <p:to>
                                        <p:strVal val="visible"/>
                                      </p:to>
                                    </p:set>
                                    <p:animEffect transition="in" filter="fade">
                                      <p:cBhvr>
                                        <p:cTn id="29" dur="1000"/>
                                        <p:tgtEl>
                                          <p:spTgt spid="9219">
                                            <p:txEl>
                                              <p:pRg st="1" end="1"/>
                                            </p:txEl>
                                          </p:spTgt>
                                        </p:tgtEl>
                                      </p:cBhvr>
                                    </p:animEffect>
                                    <p:anim calcmode="lin" valueType="num">
                                      <p:cBhvr>
                                        <p:cTn id="30"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219">
                                            <p:txEl>
                                              <p:pRg st="3" end="3"/>
                                            </p:txEl>
                                          </p:spTgt>
                                        </p:tgtEl>
                                        <p:attrNameLst>
                                          <p:attrName>style.visibility</p:attrName>
                                        </p:attrNameLst>
                                      </p:cBhvr>
                                      <p:to>
                                        <p:strVal val="visible"/>
                                      </p:to>
                                    </p:set>
                                    <p:animEffect transition="in" filter="fade">
                                      <p:cBhvr>
                                        <p:cTn id="36" dur="1000"/>
                                        <p:tgtEl>
                                          <p:spTgt spid="9219">
                                            <p:txEl>
                                              <p:pRg st="3" end="3"/>
                                            </p:txEl>
                                          </p:spTgt>
                                        </p:tgtEl>
                                      </p:cBhvr>
                                    </p:animEffect>
                                    <p:anim calcmode="lin" valueType="num">
                                      <p:cBhvr>
                                        <p:cTn id="37"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219">
                                            <p:txEl>
                                              <p:pRg st="4" end="4"/>
                                            </p:txEl>
                                          </p:spTgt>
                                        </p:tgtEl>
                                        <p:attrNameLst>
                                          <p:attrName>style.visibility</p:attrName>
                                        </p:attrNameLst>
                                      </p:cBhvr>
                                      <p:to>
                                        <p:strVal val="visible"/>
                                      </p:to>
                                    </p:set>
                                    <p:animEffect transition="in" filter="fade">
                                      <p:cBhvr>
                                        <p:cTn id="41" dur="1000"/>
                                        <p:tgtEl>
                                          <p:spTgt spid="9219">
                                            <p:txEl>
                                              <p:pRg st="4" end="4"/>
                                            </p:txEl>
                                          </p:spTgt>
                                        </p:tgtEl>
                                      </p:cBhvr>
                                    </p:animEffect>
                                    <p:anim calcmode="lin" valueType="num">
                                      <p:cBhvr>
                                        <p:cTn id="4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219">
                                            <p:txEl>
                                              <p:pRg st="5" end="5"/>
                                            </p:txEl>
                                          </p:spTgt>
                                        </p:tgtEl>
                                        <p:attrNameLst>
                                          <p:attrName>style.visibility</p:attrName>
                                        </p:attrNameLst>
                                      </p:cBhvr>
                                      <p:to>
                                        <p:strVal val="visible"/>
                                      </p:to>
                                    </p:set>
                                    <p:animEffect transition="in" filter="fade">
                                      <p:cBhvr>
                                        <p:cTn id="46" dur="1000"/>
                                        <p:tgtEl>
                                          <p:spTgt spid="9219">
                                            <p:txEl>
                                              <p:pRg st="5" end="5"/>
                                            </p:txEl>
                                          </p:spTgt>
                                        </p:tgtEl>
                                      </p:cBhvr>
                                    </p:animEffect>
                                    <p:anim calcmode="lin" valueType="num">
                                      <p:cBhvr>
                                        <p:cTn id="47"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childTnLst>
                                </p:cTn>
                              </p:par>
                              <p:par>
                                <p:cTn id="52" presetID="24" presetClass="path" presetSubtype="0" accel="50000" decel="50000" fill="hold" nodeType="withEffect">
                                  <p:stCondLst>
                                    <p:cond delay="0"/>
                                  </p:stCondLst>
                                  <p:childTnLst>
                                    <p:animMotion origin="layout" path="M 0 0  C 0.023 0.00133  0.042 0.012  0.052 0.028  L 0.075 0.06533  C 0.08 0.07333  0.088 0.07733  0.098 0.07733  C 0.112 0.07733  0.124 0.06667  0.125 0.05067  C 0.124 0.03733  0.112 0.02533  0.098 0.02533  C 0.088 0.02533  0.08 0.03067  0.075 0.03733  L 0.052 0.07467  C 0.042 0.09067  0.023 0.10133  0 0.10267  C -0.023 0.10133  -0.042 0.09067  -0.052 0.07467  L -0.075 0.03733  C -0.08 0.03067  -0.088 0.02533  -0.098 0.02533  C -0.112 0.02533  -0.124 0.03733  -0.125 0.05067  C -0.124 0.06667  -0.112 0.07733  -0.098 0.07733  C -0.088 0.07733  -0.08 0.07333  -0.075 0.06533  L -0.052 0.028  C -0.042 0.012  -0.023 0.00133  0 0  Z" pathEditMode="relative" ptsTypes="">
                                      <p:cBhvr>
                                        <p:cTn id="53" dur="2000" fill="hold"/>
                                        <p:tgtEl>
                                          <p:spTgt spid="6"/>
                                        </p:tgtEl>
                                        <p:attrNameLst>
                                          <p:attrName>ppt_x</p:attrName>
                                          <p:attrName>ppt_y</p:attrName>
                                        </p:attrNameLst>
                                      </p:cBhvr>
                                    </p:animMotion>
                                  </p:childTnLst>
                                </p:cTn>
                              </p:par>
                              <p:par>
                                <p:cTn id="54" presetID="2" presetClass="entr" presetSubtype="2" fill="hold" nodeType="withEffect">
                                  <p:stCondLst>
                                    <p:cond delay="0"/>
                                  </p:stCondLst>
                                  <p:childTnLst>
                                    <p:set>
                                      <p:cBhvr>
                                        <p:cTn id="55" dur="1" fill="hold">
                                          <p:stCondLst>
                                            <p:cond delay="0"/>
                                          </p:stCondLst>
                                        </p:cTn>
                                        <p:tgtEl>
                                          <p:spTgt spid="9221"/>
                                        </p:tgtEl>
                                        <p:attrNameLst>
                                          <p:attrName>style.visibility</p:attrName>
                                        </p:attrNameLst>
                                      </p:cBhvr>
                                      <p:to>
                                        <p:strVal val="visible"/>
                                      </p:to>
                                    </p:set>
                                    <p:anim calcmode="lin" valueType="num">
                                      <p:cBhvr additive="base">
                                        <p:cTn id="56" dur="2000" fill="hold"/>
                                        <p:tgtEl>
                                          <p:spTgt spid="9221"/>
                                        </p:tgtEl>
                                        <p:attrNameLst>
                                          <p:attrName>ppt_x</p:attrName>
                                        </p:attrNameLst>
                                      </p:cBhvr>
                                      <p:tavLst>
                                        <p:tav tm="0">
                                          <p:val>
                                            <p:strVal val="1+#ppt_w/2"/>
                                          </p:val>
                                        </p:tav>
                                        <p:tav tm="100000">
                                          <p:val>
                                            <p:strVal val="#ppt_x"/>
                                          </p:val>
                                        </p:tav>
                                      </p:tavLst>
                                    </p:anim>
                                    <p:anim calcmode="lin" valueType="num">
                                      <p:cBhvr additive="base">
                                        <p:cTn id="57" dur="20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219">
                                            <p:txEl>
                                              <p:pRg st="7" end="7"/>
                                            </p:txEl>
                                          </p:spTgt>
                                        </p:tgtEl>
                                        <p:attrNameLst>
                                          <p:attrName>style.visibility</p:attrName>
                                        </p:attrNameLst>
                                      </p:cBhvr>
                                      <p:to>
                                        <p:strVal val="visible"/>
                                      </p:to>
                                    </p:set>
                                    <p:animEffect transition="in" filter="fade">
                                      <p:cBhvr>
                                        <p:cTn id="62" dur="1000"/>
                                        <p:tgtEl>
                                          <p:spTgt spid="9219">
                                            <p:txEl>
                                              <p:pRg st="7" end="7"/>
                                            </p:txEl>
                                          </p:spTgt>
                                        </p:tgtEl>
                                      </p:cBhvr>
                                    </p:animEffect>
                                    <p:anim calcmode="lin" valueType="num">
                                      <p:cBhvr>
                                        <p:cTn id="63"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9219">
                                            <p:txEl>
                                              <p:pRg st="9" end="9"/>
                                            </p:txEl>
                                          </p:spTgt>
                                        </p:tgtEl>
                                        <p:attrNameLst>
                                          <p:attrName>style.visibility</p:attrName>
                                        </p:attrNameLst>
                                      </p:cBhvr>
                                      <p:to>
                                        <p:strVal val="visible"/>
                                      </p:to>
                                    </p:set>
                                    <p:animEffect transition="in" filter="fade">
                                      <p:cBhvr>
                                        <p:cTn id="69" dur="1000"/>
                                        <p:tgtEl>
                                          <p:spTgt spid="9219">
                                            <p:txEl>
                                              <p:pRg st="9" end="9"/>
                                            </p:txEl>
                                          </p:spTgt>
                                        </p:tgtEl>
                                      </p:cBhvr>
                                    </p:animEffect>
                                    <p:anim calcmode="lin" valueType="num">
                                      <p:cBhvr>
                                        <p:cTn id="70"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nodeType="clickEffect">
                                  <p:stCondLst>
                                    <p:cond delay="0"/>
                                  </p:stCondLst>
                                  <p:iterate type="lt">
                                    <p:tmPct val="10000"/>
                                  </p:iterate>
                                  <p:childTnLst>
                                    <p:set>
                                      <p:cBhvr>
                                        <p:cTn id="75" dur="1" fill="hold">
                                          <p:stCondLst>
                                            <p:cond delay="0"/>
                                          </p:stCondLst>
                                        </p:cTn>
                                        <p:tgtEl>
                                          <p:spTgt spid="7">
                                            <p:txEl>
                                              <p:pRg st="0" end="0"/>
                                            </p:txEl>
                                          </p:spTgt>
                                        </p:tgtEl>
                                        <p:attrNameLst>
                                          <p:attrName>style.visibility</p:attrName>
                                        </p:attrNameLst>
                                      </p:cBhvr>
                                      <p:to>
                                        <p:strVal val="visible"/>
                                      </p:to>
                                    </p:set>
                                    <p:anim by="(-#ppt_w*2)" calcmode="lin" valueType="num">
                                      <p:cBhvr rctx="PPT">
                                        <p:cTn id="76" dur="500" autoRev="1" fill="hold">
                                          <p:stCondLst>
                                            <p:cond delay="0"/>
                                          </p:stCondLst>
                                        </p:cTn>
                                        <p:tgtEl>
                                          <p:spTgt spid="7">
                                            <p:txEl>
                                              <p:pRg st="0" end="0"/>
                                            </p:txEl>
                                          </p:spTgt>
                                        </p:tgtEl>
                                        <p:attrNameLst>
                                          <p:attrName>ppt_w</p:attrName>
                                        </p:attrNameLst>
                                      </p:cBhvr>
                                    </p:anim>
                                    <p:anim by="(#ppt_w*0.50)" calcmode="lin" valueType="num">
                                      <p:cBhvr>
                                        <p:cTn id="77" dur="500" decel="50000" autoRev="1" fill="hold">
                                          <p:stCondLst>
                                            <p:cond delay="0"/>
                                          </p:stCondLst>
                                        </p:cTn>
                                        <p:tgtEl>
                                          <p:spTgt spid="7">
                                            <p:txEl>
                                              <p:pRg st="0" end="0"/>
                                            </p:txEl>
                                          </p:spTgt>
                                        </p:tgtEl>
                                        <p:attrNameLst>
                                          <p:attrName>ppt_x</p:attrName>
                                        </p:attrNameLst>
                                      </p:cBhvr>
                                    </p:anim>
                                    <p:anim from="(-#ppt_h/2)" to="(#ppt_y)" calcmode="lin" valueType="num">
                                      <p:cBhvr>
                                        <p:cTn id="78" dur="1000" fill="hold">
                                          <p:stCondLst>
                                            <p:cond delay="0"/>
                                          </p:stCondLst>
                                        </p:cTn>
                                        <p:tgtEl>
                                          <p:spTgt spid="7">
                                            <p:txEl>
                                              <p:pRg st="0" end="0"/>
                                            </p:txEl>
                                          </p:spTgt>
                                        </p:tgtEl>
                                        <p:attrNameLst>
                                          <p:attrName>ppt_y</p:attrName>
                                        </p:attrNameLst>
                                      </p:cBhvr>
                                    </p:anim>
                                    <p:animRot by="21600000">
                                      <p:cBhvr>
                                        <p:cTn id="79"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dirty="0" smtClean="0">
                <a:solidFill>
                  <a:srgbClr val="FFC000"/>
                </a:solidFill>
                <a:effectLst>
                  <a:outerShdw blurRad="38100" dist="38100" dir="2700000" algn="tl">
                    <a:srgbClr val="000000">
                      <a:alpha val="43137"/>
                    </a:srgbClr>
                  </a:outerShdw>
                </a:effectLst>
              </a:rPr>
              <a:t>“The Little Rock Nine”</a:t>
            </a:r>
            <a:endParaRPr lang="en-US" sz="4400" dirty="0">
              <a:solidFill>
                <a:srgbClr val="FFC000"/>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rot="5400000">
            <a:off x="6933248" y="2134552"/>
            <a:ext cx="581024" cy="301752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000" dirty="0" smtClean="0">
                <a:solidFill>
                  <a:srgbClr val="002060"/>
                </a:solidFill>
              </a:rPr>
              <a:t>Central High School, Little Rock, Ark</a:t>
            </a:r>
            <a:endParaRPr lang="en-US" sz="2000" dirty="0">
              <a:solidFill>
                <a:srgbClr val="002060"/>
              </a:solidFill>
            </a:endParaRPr>
          </a:p>
        </p:txBody>
      </p:sp>
      <p:sp>
        <p:nvSpPr>
          <p:cNvPr id="4" name="Text Placeholder 3"/>
          <p:cNvSpPr>
            <a:spLocks noGrp="1"/>
          </p:cNvSpPr>
          <p:nvPr>
            <p:ph type="body" sz="half" idx="3"/>
          </p:nvPr>
        </p:nvSpPr>
        <p:spPr>
          <a:xfrm rot="5400000">
            <a:off x="1508760" y="91440"/>
            <a:ext cx="2743200" cy="3017520"/>
          </a:xfrm>
        </p:spPr>
        <p:txBody>
          <a:bodyPr>
            <a:noAutofit/>
          </a:bodyPr>
          <a:lstStyle/>
          <a:p>
            <a:pPr algn="l"/>
            <a:r>
              <a:rPr lang="en-US" sz="2000" dirty="0" smtClean="0">
                <a:solidFill>
                  <a:srgbClr val="FFC000"/>
                </a:solidFill>
              </a:rPr>
              <a:t>-Nine black students denied entry to school by Governor </a:t>
            </a:r>
          </a:p>
          <a:p>
            <a:pPr algn="l"/>
            <a:endParaRPr lang="en-US" sz="2000" dirty="0" smtClean="0">
              <a:solidFill>
                <a:srgbClr val="FFC000"/>
              </a:solidFill>
            </a:endParaRPr>
          </a:p>
          <a:p>
            <a:pPr algn="l"/>
            <a:r>
              <a:rPr lang="en-US" sz="2000" dirty="0" smtClean="0">
                <a:solidFill>
                  <a:srgbClr val="FFC000"/>
                </a:solidFill>
              </a:rPr>
              <a:t>-U.S. government sends in military to allow students in and for protection</a:t>
            </a:r>
            <a:endParaRPr lang="en-US" sz="2000" dirty="0">
              <a:solidFill>
                <a:srgbClr val="FFC000"/>
              </a:solidFill>
            </a:endParaRPr>
          </a:p>
        </p:txBody>
      </p:sp>
      <p:pic>
        <p:nvPicPr>
          <p:cNvPr id="7" name="Picture 6" descr="little%20rock%20nine"/>
          <p:cNvPicPr>
            <a:picLocks noChangeAspect="1" noChangeArrowheads="1"/>
          </p:cNvPicPr>
          <p:nvPr/>
        </p:nvPicPr>
        <p:blipFill>
          <a:blip r:embed="rId2" cstate="print"/>
          <a:srcRect/>
          <a:stretch>
            <a:fillRect/>
          </a:stretch>
        </p:blipFill>
        <p:spPr bwMode="auto">
          <a:xfrm>
            <a:off x="4419600" y="0"/>
            <a:ext cx="4724400" cy="3073400"/>
          </a:xfrm>
          <a:prstGeom prst="rect">
            <a:avLst/>
          </a:prstGeom>
          <a:noFill/>
          <a:ln w="9525">
            <a:noFill/>
            <a:miter lim="800000"/>
            <a:headEnd/>
            <a:tailEnd/>
          </a:ln>
        </p:spPr>
      </p:pic>
      <p:pic>
        <p:nvPicPr>
          <p:cNvPr id="8" name="Picture 5" descr="ahc_int_photo_centralhigh"/>
          <p:cNvPicPr>
            <a:picLocks noGrp="1" noChangeAspect="1" noChangeArrowheads="1"/>
          </p:cNvPicPr>
          <p:nvPr>
            <p:ph sz="quarter" idx="4"/>
          </p:nvPr>
        </p:nvPicPr>
        <p:blipFill>
          <a:blip r:embed="rId3" cstate="print"/>
          <a:srcRect/>
          <a:stretch>
            <a:fillRect/>
          </a:stretch>
        </p:blipFill>
        <p:spPr bwMode="auto">
          <a:xfrm>
            <a:off x="5198853" y="4191001"/>
            <a:ext cx="3945147" cy="2667000"/>
          </a:xfrm>
          <a:prstGeom prst="rect">
            <a:avLst/>
          </a:prstGeom>
          <a:noFill/>
          <a:ln w="9525">
            <a:noFill/>
            <a:miter lim="800000"/>
            <a:headEnd/>
            <a:tailEnd/>
          </a:ln>
        </p:spPr>
      </p:pic>
      <p:pic>
        <p:nvPicPr>
          <p:cNvPr id="9" name="Picture 4" descr="_39295257_littlerock238"/>
          <p:cNvPicPr>
            <a:picLocks noChangeAspect="1" noChangeArrowheads="1"/>
          </p:cNvPicPr>
          <p:nvPr/>
        </p:nvPicPr>
        <p:blipFill>
          <a:blip r:embed="rId4" cstate="print"/>
          <a:srcRect/>
          <a:stretch>
            <a:fillRect/>
          </a:stretch>
        </p:blipFill>
        <p:spPr bwMode="auto">
          <a:xfrm>
            <a:off x="1295399" y="3733800"/>
            <a:ext cx="3899549"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 by="(-#ppt_w*2)" calcmode="lin" valueType="num">
                                      <p:cBhvr rctx="PPT">
                                        <p:cTn id="13" dur="500" autoRev="1" fill="hold">
                                          <p:stCondLst>
                                            <p:cond delay="0"/>
                                          </p:stCondLst>
                                        </p:cTn>
                                        <p:tgtEl>
                                          <p:spTgt spid="3">
                                            <p:bg/>
                                          </p:spTgt>
                                        </p:tgtEl>
                                        <p:attrNameLst>
                                          <p:attrName>ppt_w</p:attrName>
                                        </p:attrNameLst>
                                      </p:cBhvr>
                                    </p:anim>
                                    <p:anim by="(#ppt_w*0.50)" calcmode="lin" valueType="num">
                                      <p:cBhvr>
                                        <p:cTn id="14" dur="500" decel="50000" autoRev="1" fill="hold">
                                          <p:stCondLst>
                                            <p:cond delay="0"/>
                                          </p:stCondLst>
                                        </p:cTn>
                                        <p:tgtEl>
                                          <p:spTgt spid="3">
                                            <p:bg/>
                                          </p:spTgt>
                                        </p:tgtEl>
                                        <p:attrNameLst>
                                          <p:attrName>ppt_x</p:attrName>
                                        </p:attrNameLst>
                                      </p:cBhvr>
                                    </p:anim>
                                    <p:anim from="(-#ppt_h/2)" to="(#ppt_y)" calcmode="lin" valueType="num">
                                      <p:cBhvr>
                                        <p:cTn id="15" dur="1000" fill="hold">
                                          <p:stCondLst>
                                            <p:cond delay="0"/>
                                          </p:stCondLst>
                                        </p:cTn>
                                        <p:tgtEl>
                                          <p:spTgt spid="3">
                                            <p:bg/>
                                          </p:spTgt>
                                        </p:tgtEl>
                                        <p:attrNameLst>
                                          <p:attrName>ppt_y</p:attrName>
                                        </p:attrNameLst>
                                      </p:cBhvr>
                                    </p:anim>
                                    <p:animRot by="21600000">
                                      <p:cBhvr>
                                        <p:cTn id="16" dur="1000" fill="hold">
                                          <p:stCondLst>
                                            <p:cond delay="0"/>
                                          </p:stCondLst>
                                        </p:cTn>
                                        <p:tgtEl>
                                          <p:spTgt spid="3">
                                            <p:bg/>
                                          </p:spTgt>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4876800"/>
            <a:ext cx="7333488" cy="1676400"/>
          </a:xfrm>
        </p:spPr>
        <p:txBody>
          <a:bodyPr>
            <a:normAutofit/>
          </a:bodyPr>
          <a:lstStyle/>
          <a:p>
            <a:r>
              <a:rPr lang="en-US" sz="2000" dirty="0" smtClean="0">
                <a:solidFill>
                  <a:srgbClr val="FFFF00"/>
                </a:solidFill>
              </a:rPr>
              <a:t>-women’s rights movement for equality as well</a:t>
            </a:r>
          </a:p>
          <a:p>
            <a:endParaRPr lang="en-US" sz="2000" dirty="0" smtClean="0">
              <a:solidFill>
                <a:srgbClr val="FFFF00"/>
              </a:solidFill>
            </a:endParaRPr>
          </a:p>
          <a:p>
            <a:r>
              <a:rPr lang="en-US" sz="2000" dirty="0" smtClean="0">
                <a:solidFill>
                  <a:srgbClr val="FFFF00"/>
                </a:solidFill>
              </a:rPr>
              <a:t>-most democratic nations prospered (Japan, Britain, W. Germany)</a:t>
            </a:r>
            <a:endParaRPr lang="en-US" sz="2000" dirty="0">
              <a:solidFill>
                <a:srgbClr val="FFFF00"/>
              </a:solidFill>
            </a:endParaRPr>
          </a:p>
        </p:txBody>
      </p:sp>
      <p:pic>
        <p:nvPicPr>
          <p:cNvPr id="3074" name="Picture 2" descr="http://www.uuwr.org/images/womens-rights-ww.gif"/>
          <p:cNvPicPr>
            <a:picLocks noChangeAspect="1" noChangeArrowheads="1"/>
          </p:cNvPicPr>
          <p:nvPr/>
        </p:nvPicPr>
        <p:blipFill>
          <a:blip r:embed="rId2" cstate="print"/>
          <a:srcRect/>
          <a:stretch>
            <a:fillRect/>
          </a:stretch>
        </p:blipFill>
        <p:spPr bwMode="auto">
          <a:xfrm>
            <a:off x="2590800" y="152400"/>
            <a:ext cx="4572000" cy="4580844"/>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42"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anim calcmode="lin" valueType="num">
                                      <p:cBhvr>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nchor="ctr">
            <a:spAutoFit/>
          </a:bodyPr>
          <a:lstStyle/>
          <a:p>
            <a:pPr algn="ctr">
              <a:spcBef>
                <a:spcPct val="50000"/>
              </a:spcBef>
            </a:pPr>
            <a:r>
              <a:rPr lang="en-US" sz="3600" b="1">
                <a:solidFill>
                  <a:srgbClr val="D40000"/>
                </a:solidFill>
                <a:effectLst>
                  <a:outerShdw blurRad="38100" dist="38100" dir="2700000" algn="tl">
                    <a:srgbClr val="C0C0C0"/>
                  </a:outerShdw>
                </a:effectLst>
              </a:rPr>
              <a:t>Marshall Plan [1948]</a:t>
            </a:r>
          </a:p>
        </p:txBody>
      </p:sp>
      <p:sp>
        <p:nvSpPr>
          <p:cNvPr id="46083" name="Text Box 3"/>
          <p:cNvSpPr txBox="1">
            <a:spLocks noChangeArrowheads="1"/>
          </p:cNvSpPr>
          <p:nvPr/>
        </p:nvSpPr>
        <p:spPr bwMode="auto">
          <a:xfrm>
            <a:off x="1066800" y="1143000"/>
            <a:ext cx="7086600" cy="4893647"/>
          </a:xfrm>
          <a:prstGeom prst="rect">
            <a:avLst/>
          </a:prstGeom>
          <a:noFill/>
          <a:ln w="9525">
            <a:noFill/>
            <a:miter lim="800000"/>
            <a:headEnd/>
            <a:tailEnd/>
          </a:ln>
          <a:effectLst/>
        </p:spPr>
        <p:txBody>
          <a:bodyPr>
            <a:spAutoFit/>
          </a:bodyPr>
          <a:lstStyle/>
          <a:p>
            <a:pPr marL="574675" indent="-574675">
              <a:spcBef>
                <a:spcPct val="50000"/>
              </a:spcBef>
              <a:buClr>
                <a:schemeClr val="tx1"/>
              </a:buClr>
              <a:buFontTx/>
              <a:buAutoNum type="arabicPeriod"/>
            </a:pPr>
            <a:r>
              <a:rPr lang="en-US" sz="2400" b="1" dirty="0">
                <a:solidFill>
                  <a:srgbClr val="FF0000"/>
                </a:solidFill>
                <a:effectLst>
                  <a:outerShdw blurRad="38100" dist="38100" dir="2700000" algn="tl">
                    <a:srgbClr val="C0C0C0"/>
                  </a:outerShdw>
                </a:effectLst>
                <a:latin typeface="Comic Sans MS" pitchFamily="66" charset="0"/>
              </a:rPr>
              <a:t>“European Recovery </a:t>
            </a:r>
            <a:br>
              <a:rPr lang="en-US" sz="2400" b="1" dirty="0">
                <a:solidFill>
                  <a:srgbClr val="FF0000"/>
                </a:solidFill>
                <a:effectLst>
                  <a:outerShdw blurRad="38100" dist="38100" dir="2700000" algn="tl">
                    <a:srgbClr val="C0C0C0"/>
                  </a:outerShdw>
                </a:effectLst>
                <a:latin typeface="Comic Sans MS" pitchFamily="66" charset="0"/>
              </a:rPr>
            </a:br>
            <a:r>
              <a:rPr lang="en-US" sz="2400" b="1" dirty="0">
                <a:solidFill>
                  <a:srgbClr val="FF0000"/>
                </a:solidFill>
                <a:effectLst>
                  <a:outerShdw blurRad="38100" dist="38100" dir="2700000" algn="tl">
                    <a:srgbClr val="C0C0C0"/>
                  </a:outerShdw>
                </a:effectLst>
                <a:latin typeface="Comic Sans MS" pitchFamily="66" charset="0"/>
              </a:rPr>
              <a:t>Program.”</a:t>
            </a:r>
          </a:p>
          <a:p>
            <a:pPr marL="574675" indent="-574675">
              <a:spcBef>
                <a:spcPct val="50000"/>
              </a:spcBef>
              <a:buClr>
                <a:schemeClr val="tx1"/>
              </a:buClr>
              <a:buFontTx/>
              <a:buAutoNum type="arabicPeriod"/>
            </a:pPr>
            <a:r>
              <a:rPr lang="en-US" sz="2400" b="1" dirty="0">
                <a:effectLst>
                  <a:outerShdw blurRad="38100" dist="38100" dir="2700000" algn="tl">
                    <a:srgbClr val="C0C0C0"/>
                  </a:outerShdw>
                </a:effectLst>
                <a:latin typeface="Comic Sans MS" pitchFamily="66" charset="0"/>
              </a:rPr>
              <a:t>Secretary of State,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George Marshall</a:t>
            </a:r>
          </a:p>
          <a:p>
            <a:pPr marL="574675" indent="-574675">
              <a:spcBef>
                <a:spcPct val="50000"/>
              </a:spcBef>
              <a:buClr>
                <a:schemeClr val="tx1"/>
              </a:buClr>
              <a:buFontTx/>
              <a:buAutoNum type="arabicPeriod"/>
            </a:pPr>
            <a:r>
              <a:rPr lang="en-US" sz="2400" b="1" dirty="0">
                <a:effectLst>
                  <a:outerShdw blurRad="38100" dist="38100" dir="2700000" algn="tl">
                    <a:srgbClr val="C0C0C0"/>
                  </a:outerShdw>
                </a:effectLst>
                <a:latin typeface="Comic Sans MS" pitchFamily="66" charset="0"/>
              </a:rPr>
              <a:t>The U. S. should provide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aid to </a:t>
            </a:r>
            <a:r>
              <a:rPr lang="en-US" sz="2400" b="1" u="sng" dirty="0">
                <a:effectLst>
                  <a:outerShdw blurRad="38100" dist="38100" dir="2700000" algn="tl">
                    <a:srgbClr val="C0C0C0"/>
                  </a:outerShdw>
                </a:effectLst>
                <a:latin typeface="Comic Sans MS" pitchFamily="66" charset="0"/>
              </a:rPr>
              <a:t>all</a:t>
            </a:r>
            <a:r>
              <a:rPr lang="en-US" sz="2400" b="1" dirty="0">
                <a:effectLst>
                  <a:outerShdw blurRad="38100" dist="38100" dir="2700000" algn="tl">
                    <a:srgbClr val="C0C0C0"/>
                  </a:outerShdw>
                </a:effectLst>
                <a:latin typeface="Comic Sans MS" pitchFamily="66" charset="0"/>
              </a:rPr>
              <a:t> European nations </a:t>
            </a:r>
            <a:br>
              <a:rPr lang="en-US" sz="2400" b="1" dirty="0">
                <a:effectLst>
                  <a:outerShdw blurRad="38100" dist="38100" dir="2700000" algn="tl">
                    <a:srgbClr val="C0C0C0"/>
                  </a:outerShdw>
                </a:effectLst>
                <a:latin typeface="Comic Sans MS" pitchFamily="66" charset="0"/>
              </a:rPr>
            </a:br>
            <a:r>
              <a:rPr lang="en-US" sz="2400" b="1" dirty="0">
                <a:effectLst>
                  <a:outerShdw blurRad="38100" dist="38100" dir="2700000" algn="tl">
                    <a:srgbClr val="C0C0C0"/>
                  </a:outerShdw>
                </a:effectLst>
                <a:latin typeface="Comic Sans MS" pitchFamily="66" charset="0"/>
              </a:rPr>
              <a:t>that need it.  </a:t>
            </a:r>
            <a:endParaRPr lang="en-US" sz="2400" b="1" i="1" dirty="0">
              <a:effectLst>
                <a:outerShdw blurRad="38100" dist="38100" dir="2700000" algn="tl">
                  <a:srgbClr val="C0C0C0"/>
                </a:outerShdw>
              </a:effectLst>
              <a:latin typeface="Comic Sans MS" pitchFamily="66" charset="0"/>
            </a:endParaRPr>
          </a:p>
          <a:p>
            <a:pPr marL="574675" indent="-574675">
              <a:spcBef>
                <a:spcPct val="50000"/>
              </a:spcBef>
              <a:buClr>
                <a:schemeClr val="tx1"/>
              </a:buClr>
              <a:buFontTx/>
              <a:buAutoNum type="arabicPeriod"/>
            </a:pPr>
            <a:r>
              <a:rPr lang="en-US" sz="2400" b="1" dirty="0">
                <a:effectLst>
                  <a:outerShdw blurRad="38100" dist="38100" dir="2700000" algn="tl">
                    <a:srgbClr val="C0C0C0"/>
                  </a:outerShdw>
                </a:effectLst>
                <a:latin typeface="Comic Sans MS" pitchFamily="66" charset="0"/>
                <a:sym typeface="Wingdings" pitchFamily="2" charset="2"/>
              </a:rPr>
              <a:t>$12.5 billion of US aid to Western Europe </a:t>
            </a:r>
            <a:endParaRPr lang="en-US" sz="2400" b="1" dirty="0" smtClean="0">
              <a:effectLst>
                <a:outerShdw blurRad="38100" dist="38100" dir="2700000" algn="tl">
                  <a:srgbClr val="C0C0C0"/>
                </a:outerShdw>
              </a:effectLst>
              <a:latin typeface="Comic Sans MS" pitchFamily="66" charset="0"/>
              <a:sym typeface="Wingdings" pitchFamily="2" charset="2"/>
            </a:endParaRPr>
          </a:p>
          <a:p>
            <a:pPr marL="574675" indent="-574675">
              <a:spcBef>
                <a:spcPct val="50000"/>
              </a:spcBef>
              <a:buClr>
                <a:schemeClr val="tx1"/>
              </a:buClr>
              <a:buFontTx/>
              <a:buAutoNum type="arabicPeriod"/>
            </a:pPr>
            <a:r>
              <a:rPr lang="en-US" sz="2400" b="1" dirty="0" smtClean="0">
                <a:effectLst>
                  <a:outerShdw blurRad="38100" dist="38100" dir="2700000" algn="tl">
                    <a:srgbClr val="C0C0C0"/>
                  </a:outerShdw>
                </a:effectLst>
                <a:latin typeface="Comic Sans MS" pitchFamily="66" charset="0"/>
                <a:sym typeface="Wingdings" pitchFamily="2" charset="2"/>
              </a:rPr>
              <a:t>extended </a:t>
            </a:r>
            <a:r>
              <a:rPr lang="en-US" sz="2400" b="1" dirty="0">
                <a:effectLst>
                  <a:outerShdw blurRad="38100" dist="38100" dir="2700000" algn="tl">
                    <a:srgbClr val="C0C0C0"/>
                  </a:outerShdw>
                </a:effectLst>
                <a:latin typeface="Comic Sans MS" pitchFamily="66" charset="0"/>
                <a:sym typeface="Wingdings" pitchFamily="2" charset="2"/>
              </a:rPr>
              <a:t>to Eastern Europe &amp; USSR, [but this was rejected].</a:t>
            </a:r>
          </a:p>
        </p:txBody>
      </p:sp>
      <p:pic>
        <p:nvPicPr>
          <p:cNvPr id="46084" name="Picture 4" descr="image?id=21601"/>
          <p:cNvPicPr>
            <a:picLocks noChangeAspect="1" noChangeArrowheads="1"/>
          </p:cNvPicPr>
          <p:nvPr/>
        </p:nvPicPr>
        <p:blipFill>
          <a:blip r:embed="rId3" cstate="print"/>
          <a:srcRect b="6667"/>
          <a:stretch>
            <a:fillRect/>
          </a:stretch>
        </p:blipFill>
        <p:spPr bwMode="auto">
          <a:xfrm>
            <a:off x="6705600" y="1143000"/>
            <a:ext cx="2022475" cy="2667000"/>
          </a:xfrm>
          <a:prstGeom prst="rect">
            <a:avLst/>
          </a:prstGeom>
          <a:noFill/>
          <a:ln w="9525">
            <a:solidFill>
              <a:schemeClr val="tx2"/>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out)">
                                      <p:cBhvr>
                                        <p:cTn id="13" dur="500"/>
                                        <p:tgtEl>
                                          <p:spTgt spid="4608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
            <a:ext cx="7772400" cy="11429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5400" dirty="0" smtClean="0"/>
              <a:t>Section 3    Page 985</a:t>
            </a:r>
            <a:endParaRPr lang="en-US" sz="5400" dirty="0"/>
          </a:p>
        </p:txBody>
      </p:sp>
      <p:sp>
        <p:nvSpPr>
          <p:cNvPr id="3" name="Subtitle 2"/>
          <p:cNvSpPr>
            <a:spLocks noGrp="1"/>
          </p:cNvSpPr>
          <p:nvPr>
            <p:ph type="subTitle" idx="1"/>
          </p:nvPr>
        </p:nvSpPr>
        <p:spPr>
          <a:xfrm>
            <a:off x="0" y="5562600"/>
            <a:ext cx="6781800" cy="1295400"/>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en-US" sz="5400" dirty="0" smtClean="0">
                <a:solidFill>
                  <a:schemeClr val="accent1">
                    <a:lumMod val="75000"/>
                  </a:schemeClr>
                </a:solidFill>
              </a:rPr>
              <a:t>Communism in Asia</a:t>
            </a:r>
            <a:endParaRPr lang="en-US" sz="5400" dirty="0">
              <a:solidFill>
                <a:schemeClr val="accent1">
                  <a:lumMod val="75000"/>
                </a:schemeClr>
              </a:solidFill>
            </a:endParaRPr>
          </a:p>
        </p:txBody>
      </p:sp>
      <p:pic>
        <p:nvPicPr>
          <p:cNvPr id="4" name="Picture 6" descr="http://www.cnn.com/SPECIALS/cold.war/timeline/images/49china.jpg"/>
          <p:cNvPicPr>
            <a:picLocks noChangeAspect="1" noChangeArrowheads="1"/>
          </p:cNvPicPr>
          <p:nvPr/>
        </p:nvPicPr>
        <p:blipFill>
          <a:blip r:embed="rId4" cstate="print"/>
          <a:srcRect/>
          <a:stretch>
            <a:fillRect/>
          </a:stretch>
        </p:blipFill>
        <p:spPr bwMode="auto">
          <a:xfrm>
            <a:off x="5715000" y="1143000"/>
            <a:ext cx="2971800" cy="2228850"/>
          </a:xfrm>
          <a:prstGeom prst="rect">
            <a:avLst/>
          </a:prstGeom>
          <a:noFill/>
          <a:ln w="9525">
            <a:noFill/>
            <a:miter lim="800000"/>
            <a:headEnd/>
            <a:tailEnd/>
          </a:ln>
        </p:spPr>
      </p:pic>
      <p:pic>
        <p:nvPicPr>
          <p:cNvPr id="5" name="Picture 8" descr="http://upload.wikimedia.org/wikipedia/commons/thumb/e/ec/Communists_enter_Beijing_(1949).jpg/300px-Communists_enter_Beijing_(1949).jpg"/>
          <p:cNvPicPr>
            <a:picLocks noChangeAspect="1" noChangeArrowheads="1"/>
          </p:cNvPicPr>
          <p:nvPr/>
        </p:nvPicPr>
        <p:blipFill>
          <a:blip r:embed="rId5" cstate="print"/>
          <a:srcRect/>
          <a:stretch>
            <a:fillRect/>
          </a:stretch>
        </p:blipFill>
        <p:spPr bwMode="auto">
          <a:xfrm>
            <a:off x="6699580" y="3429000"/>
            <a:ext cx="2444420" cy="2133600"/>
          </a:xfrm>
          <a:prstGeom prst="rect">
            <a:avLst/>
          </a:prstGeom>
          <a:noFill/>
          <a:ln w="9525">
            <a:noFill/>
            <a:miter lim="800000"/>
            <a:headEnd/>
            <a:tailEnd/>
          </a:ln>
        </p:spPr>
      </p:pic>
      <p:pic>
        <p:nvPicPr>
          <p:cNvPr id="6" name="Picture 11" descr=" Tet Offensive"/>
          <p:cNvPicPr>
            <a:picLocks noChangeAspect="1" noChangeArrowheads="1"/>
          </p:cNvPicPr>
          <p:nvPr/>
        </p:nvPicPr>
        <p:blipFill>
          <a:blip r:embed="rId6" cstate="print"/>
          <a:srcRect/>
          <a:stretch>
            <a:fillRect/>
          </a:stretch>
        </p:blipFill>
        <p:spPr bwMode="auto">
          <a:xfrm>
            <a:off x="1371600" y="2641926"/>
            <a:ext cx="4239433" cy="2844473"/>
          </a:xfrm>
          <a:prstGeom prst="rect">
            <a:avLst/>
          </a:prstGeom>
          <a:noFill/>
          <a:ln w="9525">
            <a:noFill/>
            <a:miter lim="800000"/>
            <a:headEnd/>
            <a:tailEnd/>
          </a:ln>
        </p:spPr>
      </p:pic>
      <p:pic>
        <p:nvPicPr>
          <p:cNvPr id="7" name="MSj04378960000[1].wav">
            <a:hlinkClick r:id="" action="ppaction://media"/>
          </p:cNvPr>
          <p:cNvPicPr>
            <a:picLocks noRot="1" noChangeAspect="1"/>
          </p:cNvPicPr>
          <p:nvPr>
            <a:audioFile r:link="rId2"/>
          </p:nvPr>
        </p:nvPicPr>
        <p:blipFill>
          <a:blip r:embed="rId7" cstate="print"/>
          <a:stretch>
            <a:fillRect/>
          </a:stretch>
        </p:blipFill>
        <p:spPr>
          <a:xfrm>
            <a:off x="7696200" y="6248400"/>
            <a:ext cx="304800" cy="304800"/>
          </a:xfrm>
          <a:prstGeom prst="rect">
            <a:avLst/>
          </a:prstGeom>
        </p:spPr>
      </p:pic>
      <p:pic>
        <p:nvPicPr>
          <p:cNvPr id="8" name="Picture 13" descr="http://www.learnhistory.org.uk/vietnam/hujhe-under-fire-small.jpg"/>
          <p:cNvPicPr>
            <a:picLocks noChangeAspect="1" noChangeArrowheads="1"/>
          </p:cNvPicPr>
          <p:nvPr/>
        </p:nvPicPr>
        <p:blipFill>
          <a:blip r:embed="rId8" cstate="print"/>
          <a:srcRect/>
          <a:stretch>
            <a:fillRect/>
          </a:stretch>
        </p:blipFill>
        <p:spPr bwMode="auto">
          <a:xfrm>
            <a:off x="152400" y="1219200"/>
            <a:ext cx="2309813" cy="13700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67" fill="hold"/>
                                        <p:tgtEl>
                                          <p:spTgt spid="7"/>
                                        </p:tgtEl>
                                      </p:cBhvr>
                                    </p:cmd>
                                  </p:childTnLst>
                                </p:cTn>
                              </p:par>
                              <p:par>
                                <p:cTn id="7" presetID="54" presetClass="entr" presetSubtype="0" accel="100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3000" fill="hold"/>
                                        <p:tgtEl>
                                          <p:spTgt spid="2"/>
                                        </p:tgtEl>
                                        <p:attrNameLst>
                                          <p:attrName>ppt_w</p:attrName>
                                        </p:attrNameLst>
                                      </p:cBhvr>
                                      <p:tavLst>
                                        <p:tav tm="0">
                                          <p:val>
                                            <p:strVal val="#ppt_w*0.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3000" fill="hold"/>
                                        <p:tgtEl>
                                          <p:spTgt spid="2"/>
                                        </p:tgtEl>
                                        <p:attrNameLst>
                                          <p:attrName>ppt_x</p:attrName>
                                        </p:attrNameLst>
                                      </p:cBhvr>
                                      <p:tavLst>
                                        <p:tav tm="0">
                                          <p:val>
                                            <p:strVal val="#ppt_x-.2"/>
                                          </p:val>
                                        </p:tav>
                                        <p:tav tm="100000">
                                          <p:val>
                                            <p:strVal val="#ppt_x"/>
                                          </p:val>
                                        </p:tav>
                                      </p:tavLst>
                                    </p:anim>
                                    <p:anim calcmode="lin" valueType="num">
                                      <p:cBhvr>
                                        <p:cTn id="12" dur="3000" fill="hold"/>
                                        <p:tgtEl>
                                          <p:spTgt spid="2"/>
                                        </p:tgtEl>
                                        <p:attrNameLst>
                                          <p:attrName>ppt_y</p:attrName>
                                        </p:attrNameLst>
                                      </p:cBhvr>
                                      <p:tavLst>
                                        <p:tav tm="0">
                                          <p:val>
                                            <p:strVal val="#ppt_y"/>
                                          </p:val>
                                        </p:tav>
                                        <p:tav tm="100000">
                                          <p:val>
                                            <p:strVal val="#ppt_y"/>
                                          </p:val>
                                        </p:tav>
                                      </p:tavLst>
                                    </p:anim>
                                    <p:animEffect transition="in" filter="fade">
                                      <p:cBhvr>
                                        <p:cTn id="13" dur="3000"/>
                                        <p:tgtEl>
                                          <p:spTgt spid="2"/>
                                        </p:tgtEl>
                                      </p:cBhvr>
                                    </p:animEffect>
                                  </p:childTnLst>
                                </p:cTn>
                              </p:par>
                              <p:par>
                                <p:cTn id="14" presetID="54" presetClass="entr" presetSubtype="0" accel="100000"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3000" fill="hold"/>
                                        <p:tgtEl>
                                          <p:spTgt spid="3">
                                            <p:bg/>
                                          </p:spTgt>
                                        </p:tgtEl>
                                        <p:attrNameLst>
                                          <p:attrName>ppt_w</p:attrName>
                                        </p:attrNameLst>
                                      </p:cBhvr>
                                      <p:tavLst>
                                        <p:tav tm="0">
                                          <p:val>
                                            <p:strVal val="#ppt_w*0.05"/>
                                          </p:val>
                                        </p:tav>
                                        <p:tav tm="100000">
                                          <p:val>
                                            <p:strVal val="#ppt_w"/>
                                          </p:val>
                                        </p:tav>
                                      </p:tavLst>
                                    </p:anim>
                                    <p:anim calcmode="lin" valueType="num">
                                      <p:cBhvr>
                                        <p:cTn id="17" dur="3000" fill="hold"/>
                                        <p:tgtEl>
                                          <p:spTgt spid="3">
                                            <p:bg/>
                                          </p:spTgt>
                                        </p:tgtEl>
                                        <p:attrNameLst>
                                          <p:attrName>ppt_h</p:attrName>
                                        </p:attrNameLst>
                                      </p:cBhvr>
                                      <p:tavLst>
                                        <p:tav tm="0">
                                          <p:val>
                                            <p:strVal val="#ppt_h"/>
                                          </p:val>
                                        </p:tav>
                                        <p:tav tm="100000">
                                          <p:val>
                                            <p:strVal val="#ppt_h"/>
                                          </p:val>
                                        </p:tav>
                                      </p:tavLst>
                                    </p:anim>
                                    <p:anim calcmode="lin" valueType="num">
                                      <p:cBhvr>
                                        <p:cTn id="18" dur="3000" fill="hold"/>
                                        <p:tgtEl>
                                          <p:spTgt spid="3">
                                            <p:bg/>
                                          </p:spTgt>
                                        </p:tgtEl>
                                        <p:attrNameLst>
                                          <p:attrName>ppt_x</p:attrName>
                                        </p:attrNameLst>
                                      </p:cBhvr>
                                      <p:tavLst>
                                        <p:tav tm="0">
                                          <p:val>
                                            <p:strVal val="#ppt_x-.2"/>
                                          </p:val>
                                        </p:tav>
                                        <p:tav tm="100000">
                                          <p:val>
                                            <p:strVal val="#ppt_x"/>
                                          </p:val>
                                        </p:tav>
                                      </p:tavLst>
                                    </p:anim>
                                    <p:anim calcmode="lin" valueType="num">
                                      <p:cBhvr>
                                        <p:cTn id="19" dur="3000" fill="hold"/>
                                        <p:tgtEl>
                                          <p:spTgt spid="3">
                                            <p:bg/>
                                          </p:spTgt>
                                        </p:tgtEl>
                                        <p:attrNameLst>
                                          <p:attrName>ppt_y</p:attrName>
                                        </p:attrNameLst>
                                      </p:cBhvr>
                                      <p:tavLst>
                                        <p:tav tm="0">
                                          <p:val>
                                            <p:strVal val="#ppt_y"/>
                                          </p:val>
                                        </p:tav>
                                        <p:tav tm="100000">
                                          <p:val>
                                            <p:strVal val="#ppt_y"/>
                                          </p:val>
                                        </p:tav>
                                      </p:tavLst>
                                    </p:anim>
                                    <p:animEffect transition="in" filter="fade">
                                      <p:cBhvr>
                                        <p:cTn id="20" dur="3000"/>
                                        <p:tgtEl>
                                          <p:spTgt spid="3">
                                            <p:bg/>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3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24" dur="3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5" dur="3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6" dur="3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kcs user\Local Settings\Temporary Internet Files\Content.IE5\CPK5UZWD\MPj04008010000[1].jpg"/>
          <p:cNvPicPr>
            <a:picLocks noChangeAspect="1" noChangeArrowheads="1"/>
          </p:cNvPicPr>
          <p:nvPr/>
        </p:nvPicPr>
        <p:blipFill>
          <a:blip r:embed="rId3" cstate="print"/>
          <a:srcRect/>
          <a:stretch>
            <a:fillRect/>
          </a:stretch>
        </p:blipFill>
        <p:spPr bwMode="auto">
          <a:xfrm>
            <a:off x="0" y="1"/>
            <a:ext cx="9144000" cy="1706532"/>
          </a:xfrm>
          <a:prstGeom prst="rect">
            <a:avLst/>
          </a:prstGeom>
          <a:noFill/>
        </p:spPr>
      </p:pic>
      <p:sp>
        <p:nvSpPr>
          <p:cNvPr id="2" name="Title 1"/>
          <p:cNvSpPr>
            <a:spLocks noGrp="1"/>
          </p:cNvSpPr>
          <p:nvPr>
            <p:ph type="title"/>
          </p:nvPr>
        </p:nvSpPr>
        <p:spPr/>
        <p:txBody>
          <a:bodyPr/>
          <a:lstStyle/>
          <a:p>
            <a:pPr algn="ctr"/>
            <a:r>
              <a:rPr lang="en-US" dirty="0" smtClean="0">
                <a:solidFill>
                  <a:srgbClr val="00B0F0"/>
                </a:solidFill>
              </a:rPr>
              <a:t>China becomes Communist	</a:t>
            </a:r>
            <a:endParaRPr lang="en-US" dirty="0">
              <a:solidFill>
                <a:srgbClr val="00B0F0"/>
              </a:solidFill>
            </a:endParaRPr>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3200" b="1" dirty="0" smtClean="0">
                <a:solidFill>
                  <a:srgbClr val="00B050"/>
                </a:solidFill>
              </a:rPr>
              <a:t>Taken over by Mao Zedong</a:t>
            </a:r>
          </a:p>
          <a:p>
            <a:r>
              <a:rPr lang="en-US" sz="3200" b="1" dirty="0" smtClean="0">
                <a:solidFill>
                  <a:srgbClr val="00B050"/>
                </a:solidFill>
              </a:rPr>
              <a:t>Does not ally with Russia though</a:t>
            </a:r>
          </a:p>
          <a:p>
            <a:r>
              <a:rPr lang="en-US" sz="3200" b="1" dirty="0" smtClean="0">
                <a:solidFill>
                  <a:srgbClr val="00B050"/>
                </a:solidFill>
              </a:rPr>
              <a:t>Old Chinese government forms country of Taiwan</a:t>
            </a:r>
          </a:p>
          <a:p>
            <a:endParaRPr lang="en-US" dirty="0"/>
          </a:p>
        </p:txBody>
      </p:sp>
      <p:pic>
        <p:nvPicPr>
          <p:cNvPr id="31747" name="Picture 3" descr="C:\Documents and Settings\kcs user\Local Settings\Temporary Internet Files\Content.IE5\0F0NIB87\MCj04039490000[1].wmf"/>
          <p:cNvPicPr>
            <a:picLocks noChangeAspect="1" noChangeArrowheads="1"/>
          </p:cNvPicPr>
          <p:nvPr/>
        </p:nvPicPr>
        <p:blipFill>
          <a:blip r:embed="rId4" cstate="print"/>
          <a:srcRect/>
          <a:stretch>
            <a:fillRect/>
          </a:stretch>
        </p:blipFill>
        <p:spPr bwMode="auto">
          <a:xfrm>
            <a:off x="6553200" y="3810000"/>
            <a:ext cx="2178050" cy="2790911"/>
          </a:xfrm>
          <a:prstGeom prst="rect">
            <a:avLst/>
          </a:prstGeom>
          <a:noFill/>
        </p:spPr>
      </p:pic>
      <p:pic>
        <p:nvPicPr>
          <p:cNvPr id="31748" name="Picture 4" descr="C:\Documents and Settings\kcs user\Local Settings\Temporary Internet Files\Content.IE5\CPK5UZWD\MCj04045270000[1].wmf"/>
          <p:cNvPicPr>
            <a:picLocks noChangeAspect="1" noChangeArrowheads="1"/>
          </p:cNvPicPr>
          <p:nvPr/>
        </p:nvPicPr>
        <p:blipFill>
          <a:blip r:embed="rId5" cstate="print"/>
          <a:srcRect/>
          <a:stretch>
            <a:fillRect/>
          </a:stretch>
        </p:blipFill>
        <p:spPr bwMode="auto">
          <a:xfrm>
            <a:off x="4800600" y="1828800"/>
            <a:ext cx="1676400" cy="243536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3000" fill="hold"/>
                                        <p:tgtEl>
                                          <p:spTgt spid="31748"/>
                                        </p:tgtEl>
                                        <p:attrNameLst>
                                          <p:attrName>ppt_w</p:attrName>
                                        </p:attrNameLst>
                                      </p:cBhvr>
                                      <p:tavLst>
                                        <p:tav tm="0">
                                          <p:val>
                                            <p:fltVal val="0"/>
                                          </p:val>
                                        </p:tav>
                                        <p:tav tm="100000">
                                          <p:val>
                                            <p:strVal val="#ppt_w"/>
                                          </p:val>
                                        </p:tav>
                                      </p:tavLst>
                                    </p:anim>
                                    <p:anim calcmode="lin" valueType="num">
                                      <p:cBhvr>
                                        <p:cTn id="13" dur="3000" fill="hold"/>
                                        <p:tgtEl>
                                          <p:spTgt spid="31748"/>
                                        </p:tgtEl>
                                        <p:attrNameLst>
                                          <p:attrName>ppt_h</p:attrName>
                                        </p:attrNameLst>
                                      </p:cBhvr>
                                      <p:tavLst>
                                        <p:tav tm="0">
                                          <p:val>
                                            <p:fltVal val="0"/>
                                          </p:val>
                                        </p:tav>
                                        <p:tav tm="100000">
                                          <p:val>
                                            <p:strVal val="#ppt_h"/>
                                          </p:val>
                                        </p:tav>
                                      </p:tavLst>
                                    </p:anim>
                                    <p:anim calcmode="lin" valueType="num">
                                      <p:cBhvr>
                                        <p:cTn id="14" dur="3000" fill="hold"/>
                                        <p:tgtEl>
                                          <p:spTgt spid="31748"/>
                                        </p:tgtEl>
                                        <p:attrNameLst>
                                          <p:attrName>style.rotation</p:attrName>
                                        </p:attrNameLst>
                                      </p:cBhvr>
                                      <p:tavLst>
                                        <p:tav tm="0">
                                          <p:val>
                                            <p:fltVal val="360"/>
                                          </p:val>
                                        </p:tav>
                                        <p:tav tm="100000">
                                          <p:val>
                                            <p:fltVal val="0"/>
                                          </p:val>
                                        </p:tav>
                                      </p:tavLst>
                                    </p:anim>
                                    <p:animEffect transition="in" filter="fade">
                                      <p:cBhvr>
                                        <p:cTn id="15" dur="3000"/>
                                        <p:tgtEl>
                                          <p:spTgt spid="3174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fade">
                                      <p:cBhvr>
                                        <p:cTn id="25" dur="2000"/>
                                        <p:tgtEl>
                                          <p:spTgt spid="3174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3962400" cy="1399032"/>
          </a:xfrm>
        </p:spPr>
        <p:style>
          <a:lnRef idx="2">
            <a:schemeClr val="accent2">
              <a:shade val="50000"/>
            </a:schemeClr>
          </a:lnRef>
          <a:fillRef idx="1">
            <a:schemeClr val="accent2"/>
          </a:fillRef>
          <a:effectRef idx="0">
            <a:schemeClr val="accent2"/>
          </a:effectRef>
          <a:fontRef idx="minor">
            <a:schemeClr val="lt1"/>
          </a:fontRef>
        </p:style>
        <p:txBody>
          <a:bodyPr/>
          <a:lstStyle/>
          <a:p>
            <a:pPr algn="r"/>
            <a:r>
              <a:rPr lang="en-US" dirty="0" smtClean="0"/>
              <a:t>Korean War	</a:t>
            </a:r>
            <a:endParaRPr lang="en-US" dirty="0"/>
          </a:p>
        </p:txBody>
      </p:sp>
      <p:sp>
        <p:nvSpPr>
          <p:cNvPr id="3" name="Content Placeholder 2"/>
          <p:cNvSpPr>
            <a:spLocks noGrp="1"/>
          </p:cNvSpPr>
          <p:nvPr>
            <p:ph sz="half"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r>
              <a:rPr lang="en-US" dirty="0" smtClean="0"/>
              <a:t>-Korea divided into North (communist) and South (democratic)</a:t>
            </a:r>
          </a:p>
          <a:p>
            <a:r>
              <a:rPr lang="en-US" dirty="0" smtClean="0"/>
              <a:t>-N. Korea invades the South to reunite Korea and make it all communist</a:t>
            </a:r>
          </a:p>
          <a:p>
            <a:r>
              <a:rPr lang="en-US" dirty="0" smtClean="0"/>
              <a:t>-S. Korea with U.S. help fights them off</a:t>
            </a:r>
          </a:p>
          <a:p>
            <a:r>
              <a:rPr lang="en-US" dirty="0" smtClean="0"/>
              <a:t>-Remains separated today</a:t>
            </a:r>
            <a:endParaRPr lang="en-US" dirty="0"/>
          </a:p>
        </p:txBody>
      </p:sp>
      <p:pic>
        <p:nvPicPr>
          <p:cNvPr id="5" name="Picture 7" descr="http://www.spartacus.schoolnet.co.uk/USAkorea.jpg"/>
          <p:cNvPicPr>
            <a:picLocks noGrp="1" noChangeAspect="1" noChangeArrowheads="1"/>
          </p:cNvPicPr>
          <p:nvPr>
            <p:ph sz="half" idx="2"/>
          </p:nvPr>
        </p:nvPicPr>
        <p:blipFill>
          <a:blip r:embed="rId3" cstate="print"/>
          <a:srcRect/>
          <a:stretch>
            <a:fillRect/>
          </a:stretch>
        </p:blipFill>
        <p:spPr>
          <a:xfrm>
            <a:off x="4572000" y="914400"/>
            <a:ext cx="4247840" cy="5272715"/>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752600" y="257175"/>
            <a:ext cx="7086600" cy="1190625"/>
          </a:xfrm>
          <a:prstGeom prst="rect">
            <a:avLst/>
          </a:prstGeom>
          <a:noFill/>
          <a:ln w="9525">
            <a:noFill/>
            <a:miter lim="800000"/>
            <a:headEnd/>
            <a:tailEnd/>
          </a:ln>
          <a:effectLst/>
        </p:spPr>
        <p:txBody>
          <a:bodyPr anchor="ctr">
            <a:spAutoFit/>
          </a:bodyPr>
          <a:lstStyle/>
          <a:p>
            <a:pPr algn="ctr">
              <a:spcBef>
                <a:spcPct val="50000"/>
              </a:spcBef>
            </a:pPr>
            <a:r>
              <a:rPr lang="en-US" sz="3600" b="1" dirty="0">
                <a:solidFill>
                  <a:srgbClr val="D40000"/>
                </a:solidFill>
                <a:effectLst>
                  <a:outerShdw blurRad="38100" dist="38100" dir="2700000" algn="tl">
                    <a:srgbClr val="C0C0C0"/>
                  </a:outerShdw>
                </a:effectLst>
              </a:rPr>
              <a:t>The Korean War:  A “Police Action” (1950-1953)</a:t>
            </a:r>
          </a:p>
        </p:txBody>
      </p:sp>
      <p:pic>
        <p:nvPicPr>
          <p:cNvPr id="94211" name="Picture 3" descr="bd05889_"/>
          <p:cNvPicPr>
            <a:picLocks noChangeAspect="1" noChangeArrowheads="1"/>
          </p:cNvPicPr>
          <p:nvPr/>
        </p:nvPicPr>
        <p:blipFill>
          <a:blip r:embed="rId3" cstate="print">
            <a:clrChange>
              <a:clrFrom>
                <a:srgbClr val="FFFFFF"/>
              </a:clrFrom>
              <a:clrTo>
                <a:srgbClr val="FFFFFF">
                  <a:alpha val="0"/>
                </a:srgbClr>
              </a:clrTo>
            </a:clrChange>
          </a:blip>
          <a:srcRect r="18478"/>
          <a:stretch>
            <a:fillRect/>
          </a:stretch>
        </p:blipFill>
        <p:spPr bwMode="auto">
          <a:xfrm>
            <a:off x="4179888" y="1600200"/>
            <a:ext cx="2297112" cy="4502150"/>
          </a:xfrm>
          <a:prstGeom prst="rect">
            <a:avLst/>
          </a:prstGeom>
          <a:noFill/>
        </p:spPr>
      </p:pic>
      <p:sp>
        <p:nvSpPr>
          <p:cNvPr id="94212" name="Freeform 4"/>
          <p:cNvSpPr>
            <a:spLocks/>
          </p:cNvSpPr>
          <p:nvPr/>
        </p:nvSpPr>
        <p:spPr bwMode="auto">
          <a:xfrm>
            <a:off x="5029200" y="3441700"/>
            <a:ext cx="393700" cy="520700"/>
          </a:xfrm>
          <a:custGeom>
            <a:avLst/>
            <a:gdLst/>
            <a:ahLst/>
            <a:cxnLst>
              <a:cxn ang="0">
                <a:pos x="0" y="376"/>
              </a:cxn>
              <a:cxn ang="0">
                <a:pos x="35" y="352"/>
              </a:cxn>
              <a:cxn ang="0">
                <a:pos x="94" y="176"/>
              </a:cxn>
              <a:cxn ang="0">
                <a:pos x="129" y="164"/>
              </a:cxn>
              <a:cxn ang="0">
                <a:pos x="164" y="141"/>
              </a:cxn>
              <a:cxn ang="0">
                <a:pos x="235" y="70"/>
              </a:cxn>
              <a:cxn ang="0">
                <a:pos x="247" y="0"/>
              </a:cxn>
            </a:cxnLst>
            <a:rect l="0" t="0" r="r" b="b"/>
            <a:pathLst>
              <a:path w="248" h="376">
                <a:moveTo>
                  <a:pt x="0" y="376"/>
                </a:moveTo>
                <a:cubicBezTo>
                  <a:pt x="12" y="368"/>
                  <a:pt x="27" y="364"/>
                  <a:pt x="35" y="352"/>
                </a:cubicBezTo>
                <a:cubicBezTo>
                  <a:pt x="64" y="306"/>
                  <a:pt x="76" y="228"/>
                  <a:pt x="94" y="176"/>
                </a:cubicBezTo>
                <a:cubicBezTo>
                  <a:pt x="98" y="164"/>
                  <a:pt x="118" y="170"/>
                  <a:pt x="129" y="164"/>
                </a:cubicBezTo>
                <a:cubicBezTo>
                  <a:pt x="141" y="158"/>
                  <a:pt x="154" y="150"/>
                  <a:pt x="164" y="141"/>
                </a:cubicBezTo>
                <a:cubicBezTo>
                  <a:pt x="189" y="119"/>
                  <a:pt x="235" y="70"/>
                  <a:pt x="235" y="70"/>
                </a:cubicBezTo>
                <a:cubicBezTo>
                  <a:pt x="248" y="8"/>
                  <a:pt x="247" y="32"/>
                  <a:pt x="247" y="0"/>
                </a:cubicBezTo>
              </a:path>
            </a:pathLst>
          </a:custGeom>
          <a:noFill/>
          <a:ln w="76200" cap="sq" cmpd="sng">
            <a:solidFill>
              <a:srgbClr val="FFFF00"/>
            </a:solidFill>
            <a:prstDash val="solid"/>
            <a:round/>
            <a:headEnd type="none" w="sm" len="sm"/>
            <a:tailEnd type="none" w="sm" len="sm"/>
          </a:ln>
          <a:effectLst/>
        </p:spPr>
        <p:txBody>
          <a:bodyPr wrap="none"/>
          <a:lstStyle/>
          <a:p>
            <a:endParaRPr lang="en-US"/>
          </a:p>
        </p:txBody>
      </p:sp>
      <p:pic>
        <p:nvPicPr>
          <p:cNvPr id="94213" name="Picture 5" descr="syng280"/>
          <p:cNvPicPr>
            <a:picLocks noChangeAspect="1" noChangeArrowheads="1"/>
          </p:cNvPicPr>
          <p:nvPr/>
        </p:nvPicPr>
        <p:blipFill>
          <a:blip r:embed="rId4" cstate="print">
            <a:lum bright="-6000" contrast="6000"/>
          </a:blip>
          <a:srcRect l="5405" r="10811"/>
          <a:stretch>
            <a:fillRect/>
          </a:stretch>
        </p:blipFill>
        <p:spPr bwMode="auto">
          <a:xfrm>
            <a:off x="6696075" y="3505200"/>
            <a:ext cx="1914525" cy="1958975"/>
          </a:xfrm>
          <a:prstGeom prst="rect">
            <a:avLst/>
          </a:prstGeom>
          <a:noFill/>
          <a:ln w="9525">
            <a:solidFill>
              <a:schemeClr val="tx2"/>
            </a:solidFill>
            <a:miter lim="800000"/>
            <a:headEnd/>
            <a:tailEnd/>
          </a:ln>
        </p:spPr>
      </p:pic>
      <p:sp>
        <p:nvSpPr>
          <p:cNvPr id="94214" name="Text Box 6"/>
          <p:cNvSpPr txBox="1">
            <a:spLocks noChangeArrowheads="1"/>
          </p:cNvSpPr>
          <p:nvPr/>
        </p:nvSpPr>
        <p:spPr bwMode="auto">
          <a:xfrm>
            <a:off x="6248400" y="5486400"/>
            <a:ext cx="27432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Syngman Rhee</a:t>
            </a:r>
          </a:p>
        </p:txBody>
      </p:sp>
      <p:pic>
        <p:nvPicPr>
          <p:cNvPr id="94215" name="Picture 7" descr="Kim"/>
          <p:cNvPicPr>
            <a:picLocks noChangeAspect="1" noChangeArrowheads="1"/>
          </p:cNvPicPr>
          <p:nvPr/>
        </p:nvPicPr>
        <p:blipFill>
          <a:blip r:embed="rId5" cstate="print"/>
          <a:srcRect/>
          <a:stretch>
            <a:fillRect/>
          </a:stretch>
        </p:blipFill>
        <p:spPr bwMode="auto">
          <a:xfrm>
            <a:off x="2027238" y="1828800"/>
            <a:ext cx="1782762" cy="2438400"/>
          </a:xfrm>
          <a:prstGeom prst="rect">
            <a:avLst/>
          </a:prstGeom>
          <a:noFill/>
          <a:ln w="9525">
            <a:solidFill>
              <a:schemeClr val="tx2"/>
            </a:solidFill>
            <a:miter lim="800000"/>
            <a:headEnd/>
            <a:tailEnd/>
          </a:ln>
        </p:spPr>
      </p:pic>
      <p:sp>
        <p:nvSpPr>
          <p:cNvPr id="94216" name="Text Box 8"/>
          <p:cNvSpPr txBox="1">
            <a:spLocks noChangeArrowheads="1"/>
          </p:cNvSpPr>
          <p:nvPr/>
        </p:nvSpPr>
        <p:spPr bwMode="auto">
          <a:xfrm>
            <a:off x="1524000" y="4343400"/>
            <a:ext cx="2743200" cy="457200"/>
          </a:xfrm>
          <a:prstGeom prst="rect">
            <a:avLst/>
          </a:prstGeom>
          <a:noFill/>
          <a:ln w="9525">
            <a:noFill/>
            <a:miter lim="800000"/>
            <a:headEnd/>
            <a:tailEnd/>
          </a:ln>
          <a:effectLst/>
        </p:spPr>
        <p:txBody>
          <a:bodyPr>
            <a:spAutoFit/>
          </a:bodyPr>
          <a:lstStyle/>
          <a:p>
            <a:pPr algn="ctr">
              <a:spcBef>
                <a:spcPct val="50000"/>
              </a:spcBef>
            </a:pPr>
            <a:r>
              <a:rPr lang="en-US" sz="2400" b="1">
                <a:effectLst>
                  <a:outerShdw blurRad="38100" dist="38100" dir="2700000" algn="tl">
                    <a:srgbClr val="C0C0C0"/>
                  </a:outerShdw>
                </a:effectLst>
                <a:latin typeface="Comic Sans MS" pitchFamily="66" charset="0"/>
              </a:rPr>
              <a:t>Kim Il-Sung</a:t>
            </a:r>
          </a:p>
        </p:txBody>
      </p:sp>
      <p:sp>
        <p:nvSpPr>
          <p:cNvPr id="94217" name="Text Box 9"/>
          <p:cNvSpPr txBox="1">
            <a:spLocks noChangeArrowheads="1"/>
          </p:cNvSpPr>
          <p:nvPr/>
        </p:nvSpPr>
        <p:spPr bwMode="auto">
          <a:xfrm>
            <a:off x="457200" y="4953000"/>
            <a:ext cx="3930650" cy="519112"/>
          </a:xfrm>
          <a:prstGeom prst="rect">
            <a:avLst/>
          </a:prstGeom>
          <a:noFill/>
          <a:ln w="12700">
            <a:noFill/>
            <a:miter lim="800000"/>
            <a:headEnd/>
            <a:tailEnd/>
          </a:ln>
          <a:effectLst/>
        </p:spPr>
        <p:txBody>
          <a:bodyPr lIns="91436" rIns="91436">
            <a:spAutoFit/>
          </a:bodyPr>
          <a:lstStyle/>
          <a:p>
            <a:pPr algn="ctr" eaLnBrk="0" hangingPunct="0">
              <a:spcBef>
                <a:spcPct val="50000"/>
              </a:spcBef>
            </a:pPr>
            <a:r>
              <a:rPr lang="en-US" sz="2800" b="1" dirty="0">
                <a:solidFill>
                  <a:srgbClr val="FF0000"/>
                </a:solidFill>
                <a:effectLst>
                  <a:outerShdw blurRad="38100" dist="38100" dir="2700000" algn="tl">
                    <a:srgbClr val="C0C0C0"/>
                  </a:outerShdw>
                </a:effectLst>
                <a:latin typeface="Comic Sans MS" pitchFamily="66" charset="0"/>
              </a:rPr>
              <a:t>“Domino Theory”</a:t>
            </a:r>
          </a:p>
        </p:txBody>
      </p:sp>
      <p:sp>
        <p:nvSpPr>
          <p:cNvPr id="10" name="TextBox 9"/>
          <p:cNvSpPr txBox="1"/>
          <p:nvPr/>
        </p:nvSpPr>
        <p:spPr>
          <a:xfrm>
            <a:off x="609600" y="5486400"/>
            <a:ext cx="3733800" cy="1200329"/>
          </a:xfrm>
          <a:prstGeom prst="rect">
            <a:avLst/>
          </a:prstGeom>
          <a:noFill/>
        </p:spPr>
        <p:txBody>
          <a:bodyPr wrap="square" rtlCol="0">
            <a:spAutoFit/>
          </a:bodyPr>
          <a:lstStyle/>
          <a:p>
            <a:pPr algn="ctr"/>
            <a:r>
              <a:rPr lang="en-US" sz="2400" dirty="0" smtClean="0"/>
              <a:t>If one nation becomes communist, they will all become communist</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4217">
                                            <p:txEl>
                                              <p:pRg st="0" end="0"/>
                                            </p:txEl>
                                          </p:spTgt>
                                        </p:tgtEl>
                                        <p:attrNameLst>
                                          <p:attrName>style.visibility</p:attrName>
                                        </p:attrNameLst>
                                      </p:cBhvr>
                                      <p:to>
                                        <p:strVal val="visible"/>
                                      </p:to>
                                    </p:set>
                                    <p:anim calcmode="lin" valueType="num">
                                      <p:cBhvr>
                                        <p:cTn id="7" dur="500" fill="hold"/>
                                        <p:tgtEl>
                                          <p:spTgt spid="942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2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2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2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217">
                                            <p:txEl>
                                              <p:pRg st="0" end="0"/>
                                            </p:txEl>
                                          </p:spTgt>
                                        </p:tgtEl>
                                      </p:cBhvr>
                                    </p:animEffect>
                                  </p:childTnLst>
                                </p:cTn>
                              </p:par>
                            </p:childTnLst>
                          </p:cTn>
                        </p:par>
                        <p:par>
                          <p:cTn id="12" fill="hold">
                            <p:stCondLst>
                              <p:cond delay="1150"/>
                            </p:stCondLst>
                            <p:childTnLst>
                              <p:par>
                                <p:cTn id="13" presetID="21"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4)">
                                      <p:cBhvr>
                                        <p:cTn id="15"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88" y="0"/>
            <a:ext cx="8062912" cy="1470025"/>
          </a:xfrm>
        </p:spPr>
        <p:style>
          <a:lnRef idx="3">
            <a:schemeClr val="lt1"/>
          </a:lnRef>
          <a:fillRef idx="1">
            <a:schemeClr val="accent1"/>
          </a:fillRef>
          <a:effectRef idx="1">
            <a:schemeClr val="accent1"/>
          </a:effectRef>
          <a:fontRef idx="minor">
            <a:schemeClr val="lt1"/>
          </a:fontRef>
        </p:style>
        <p:txBody>
          <a:bodyPr>
            <a:normAutofit/>
          </a:bodyPr>
          <a:lstStyle/>
          <a:p>
            <a:r>
              <a:rPr lang="en-US" sz="5400" dirty="0" smtClean="0"/>
              <a:t>Section 4    Page 992</a:t>
            </a:r>
            <a:endParaRPr lang="en-US" sz="5400" dirty="0"/>
          </a:p>
        </p:txBody>
      </p:sp>
      <p:sp>
        <p:nvSpPr>
          <p:cNvPr id="3" name="Subtitle 2"/>
          <p:cNvSpPr>
            <a:spLocks noGrp="1"/>
          </p:cNvSpPr>
          <p:nvPr>
            <p:ph type="subTitle" idx="1"/>
          </p:nvPr>
        </p:nvSpPr>
        <p:spPr>
          <a:xfrm>
            <a:off x="0" y="5105400"/>
            <a:ext cx="8062912" cy="1752600"/>
          </a:xfrm>
        </p:spPr>
        <p:style>
          <a:lnRef idx="3">
            <a:schemeClr val="lt1"/>
          </a:lnRef>
          <a:fillRef idx="1">
            <a:schemeClr val="accent2"/>
          </a:fillRef>
          <a:effectRef idx="1">
            <a:schemeClr val="accent2"/>
          </a:effectRef>
          <a:fontRef idx="minor">
            <a:schemeClr val="lt1"/>
          </a:fontRef>
        </p:style>
        <p:txBody>
          <a:bodyPr>
            <a:normAutofit/>
          </a:bodyPr>
          <a:lstStyle/>
          <a:p>
            <a:pPr algn="l"/>
            <a:r>
              <a:rPr lang="en-US" sz="5400" dirty="0" smtClean="0"/>
              <a:t>War in Southeast Asia</a:t>
            </a:r>
            <a:endParaRPr lang="en-US" sz="5400" dirty="0"/>
          </a:p>
        </p:txBody>
      </p:sp>
      <p:pic>
        <p:nvPicPr>
          <p:cNvPr id="4" name="Picture 7" descr="http://content.answers.com/main/content/wp/en/thumb/4/49/300px-H97900.jpg"/>
          <p:cNvPicPr>
            <a:picLocks noChangeAspect="1" noChangeArrowheads="1"/>
          </p:cNvPicPr>
          <p:nvPr/>
        </p:nvPicPr>
        <p:blipFill>
          <a:blip r:embed="rId4" cstate="print"/>
          <a:srcRect/>
          <a:stretch>
            <a:fillRect/>
          </a:stretch>
        </p:blipFill>
        <p:spPr>
          <a:xfrm>
            <a:off x="5410200" y="1953272"/>
            <a:ext cx="3581400" cy="2925115"/>
          </a:xfrm>
          <a:prstGeom prst="rect">
            <a:avLst/>
          </a:prstGeom>
          <a:noFill/>
        </p:spPr>
      </p:pic>
      <p:pic>
        <p:nvPicPr>
          <p:cNvPr id="5" name="Picture 9" descr="http://news.bbc.co.uk/nol/shared/spl/hi/asia_pac/05/vietnam_war/img/maps/4.gif"/>
          <p:cNvPicPr>
            <a:picLocks noChangeAspect="1" noChangeArrowheads="1"/>
          </p:cNvPicPr>
          <p:nvPr/>
        </p:nvPicPr>
        <p:blipFill>
          <a:blip r:embed="rId5" cstate="print"/>
          <a:srcRect/>
          <a:stretch>
            <a:fillRect/>
          </a:stretch>
        </p:blipFill>
        <p:spPr bwMode="auto">
          <a:xfrm>
            <a:off x="0" y="1828800"/>
            <a:ext cx="1992313" cy="3169333"/>
          </a:xfrm>
          <a:prstGeom prst="rect">
            <a:avLst/>
          </a:prstGeom>
          <a:noFill/>
          <a:ln w="9525">
            <a:noFill/>
            <a:miter lim="800000"/>
            <a:headEnd/>
            <a:tailEnd/>
          </a:ln>
        </p:spPr>
      </p:pic>
      <p:pic>
        <p:nvPicPr>
          <p:cNvPr id="6" name="Picture 7" descr="http://www.cnn.com/SPECIALS/cold.war/timeline/images/68tet.jpg"/>
          <p:cNvPicPr>
            <a:picLocks noChangeAspect="1" noChangeArrowheads="1"/>
          </p:cNvPicPr>
          <p:nvPr/>
        </p:nvPicPr>
        <p:blipFill>
          <a:blip r:embed="rId6" cstate="print"/>
          <a:srcRect/>
          <a:stretch>
            <a:fillRect/>
          </a:stretch>
        </p:blipFill>
        <p:spPr>
          <a:xfrm>
            <a:off x="2133600" y="2209800"/>
            <a:ext cx="3149600" cy="2362200"/>
          </a:xfrm>
          <a:prstGeom prst="rect">
            <a:avLst/>
          </a:prstGeom>
          <a:noFill/>
        </p:spPr>
      </p:pic>
      <p:pic>
        <p:nvPicPr>
          <p:cNvPr id="8" name="MSj03886310000[1].wav">
            <a:hlinkClick r:id="" action="ppaction://media"/>
          </p:cNvPr>
          <p:cNvPicPr>
            <a:picLocks noRot="1" noChangeAspect="1"/>
          </p:cNvPicPr>
          <p:nvPr>
            <a:audioFile r:link="rId2"/>
          </p:nvPr>
        </p:nvPicPr>
        <p:blipFill>
          <a:blip r:embed="rId7" cstate="print"/>
          <a:stretch>
            <a:fillRect/>
          </a:stretch>
        </p:blipFill>
        <p:spPr>
          <a:xfrm>
            <a:off x="8534400" y="5715000"/>
            <a:ext cx="304800" cy="30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8"/>
                                        </p:tgtEl>
                                      </p:cBhvr>
                                    </p:cmd>
                                  </p:childTnLst>
                                </p:cTn>
                              </p:par>
                              <p:par>
                                <p:cTn id="22" presetID="2" presetClass="entr" presetSubtype="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1+#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2000" fill="hold"/>
                                        <p:tgtEl>
                                          <p:spTgt spid="5"/>
                                        </p:tgtEl>
                                        <p:attrNameLst>
                                          <p:attrName>ppt_x</p:attrName>
                                        </p:attrNameLst>
                                      </p:cBhvr>
                                      <p:tavLst>
                                        <p:tav tm="0">
                                          <p:val>
                                            <p:strVal val="0-#ppt_w/2"/>
                                          </p:val>
                                        </p:tav>
                                        <p:tav tm="100000">
                                          <p:val>
                                            <p:strVal val="#ppt_x"/>
                                          </p:val>
                                        </p:tav>
                                      </p:tavLst>
                                    </p:anim>
                                    <p:anim calcmode="lin" valueType="num">
                                      <p:cBhvr additive="base">
                                        <p:cTn id="29" dur="2000" fill="hold"/>
                                        <p:tgtEl>
                                          <p:spTgt spid="5"/>
                                        </p:tgtEl>
                                        <p:attrNameLst>
                                          <p:attrName>ppt_y</p:attrName>
                                        </p:attrNameLst>
                                      </p:cBhvr>
                                      <p:tavLst>
                                        <p:tav tm="0">
                                          <p:val>
                                            <p:strVal val="#ppt_y"/>
                                          </p:val>
                                        </p:tav>
                                        <p:tav tm="100000">
                                          <p:val>
                                            <p:strVal val="#ppt_y"/>
                                          </p:val>
                                        </p:tav>
                                      </p:tavLst>
                                    </p:anim>
                                  </p:childTnLst>
                                </p:cTn>
                              </p:par>
                              <p:par>
                                <p:cTn id="30" presetID="35"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style.rotation</p:attrName>
                                        </p:attrNameLst>
                                      </p:cBhvr>
                                      <p:tavLst>
                                        <p:tav tm="0">
                                          <p:val>
                                            <p:fltVal val="720"/>
                                          </p:val>
                                        </p:tav>
                                        <p:tav tm="100000">
                                          <p:val>
                                            <p:fltVal val="0"/>
                                          </p:val>
                                        </p:tav>
                                      </p:tavLst>
                                    </p:anim>
                                    <p:anim calcmode="lin" valueType="num">
                                      <p:cBhvr>
                                        <p:cTn id="34" dur="2000" fill="hold"/>
                                        <p:tgtEl>
                                          <p:spTgt spid="6"/>
                                        </p:tgtEl>
                                        <p:attrNameLst>
                                          <p:attrName>ppt_h</p:attrName>
                                        </p:attrNameLst>
                                      </p:cBhvr>
                                      <p:tavLst>
                                        <p:tav tm="0">
                                          <p:val>
                                            <p:fltVal val="0"/>
                                          </p:val>
                                        </p:tav>
                                        <p:tav tm="100000">
                                          <p:val>
                                            <p:strVal val="#ppt_h"/>
                                          </p:val>
                                        </p:tav>
                                      </p:tavLst>
                                    </p:anim>
                                    <p:anim calcmode="lin" valueType="num">
                                      <p:cBhvr>
                                        <p:cTn id="3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6" repeatCount="300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Vietnam War</a:t>
            </a:r>
            <a:r>
              <a:rPr lang="en-US" dirty="0" smtClean="0"/>
              <a:t>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Vietnam was controlled by communist leader Ho Chi Minh</a:t>
            </a:r>
          </a:p>
          <a:p>
            <a:r>
              <a:rPr lang="en-US" dirty="0" smtClean="0"/>
              <a:t>Split up during Cold War</a:t>
            </a:r>
          </a:p>
          <a:p>
            <a:r>
              <a:rPr lang="en-US" dirty="0" smtClean="0"/>
              <a:t>North was communist, South was not</a:t>
            </a:r>
          </a:p>
          <a:p>
            <a:r>
              <a:rPr lang="en-US" dirty="0" smtClean="0"/>
              <a:t>Many Vietnamese want to be put back together</a:t>
            </a:r>
          </a:p>
          <a:p>
            <a:r>
              <a:rPr lang="en-US" dirty="0" smtClean="0"/>
              <a:t>They fight to push U.S and other foreigners out</a:t>
            </a:r>
            <a:endParaRPr lang="en-US" dirty="0"/>
          </a:p>
        </p:txBody>
      </p:sp>
      <p:pic>
        <p:nvPicPr>
          <p:cNvPr id="1026" name="Picture 2" descr="http://www.historyplace.com/unitedstates/vietnam/vietnam-map.gif"/>
          <p:cNvPicPr>
            <a:picLocks noChangeAspect="1" noChangeArrowheads="1"/>
          </p:cNvPicPr>
          <p:nvPr/>
        </p:nvPicPr>
        <p:blipFill>
          <a:blip r:embed="rId3" cstate="print"/>
          <a:srcRect/>
          <a:stretch>
            <a:fillRect/>
          </a:stretch>
        </p:blipFill>
        <p:spPr bwMode="auto">
          <a:xfrm>
            <a:off x="5105400" y="381000"/>
            <a:ext cx="3048000" cy="6057063"/>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heckerboard(across)">
                                      <p:cBhvr>
                                        <p:cTn id="23" dur="5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Ho Chi Minh</a:t>
            </a:r>
            <a:endParaRPr lang="en-US" dirty="0"/>
          </a:p>
        </p:txBody>
      </p:sp>
      <p:sp>
        <p:nvSpPr>
          <p:cNvPr id="3" name="Content Placeholder 2"/>
          <p:cNvSpPr>
            <a:spLocks noGrp="1"/>
          </p:cNvSpPr>
          <p:nvPr>
            <p:ph sz="half" idx="1"/>
          </p:nvPr>
        </p:nvSpPr>
        <p:spPr>
          <a:xfrm>
            <a:off x="457200" y="1524000"/>
            <a:ext cx="4572000" cy="5334000"/>
          </a:xfrm>
        </p:spPr>
        <p:txBody>
          <a:bodyPr anchor="ctr">
            <a:normAutofit fontScale="70000" lnSpcReduction="20000"/>
          </a:bodyPr>
          <a:lstStyle/>
          <a:p>
            <a:pPr>
              <a:buNone/>
            </a:pPr>
            <a:r>
              <a:rPr lang="en-US" sz="3100" dirty="0" smtClean="0"/>
              <a:t>    </a:t>
            </a:r>
            <a:r>
              <a:rPr lang="en-US" sz="3100" dirty="0" smtClean="0">
                <a:solidFill>
                  <a:srgbClr val="FFFF00"/>
                </a:solidFill>
              </a:rPr>
              <a:t>“The </a:t>
            </a:r>
            <a:r>
              <a:rPr lang="en-US" sz="3100" dirty="0" smtClean="0">
                <a:solidFill>
                  <a:srgbClr val="FFFF00"/>
                </a:solidFill>
              </a:rPr>
              <a:t>Vietnamese people deeply love independence, freedom and peace. But in the face of United States aggression they have risen up, united as one man</a:t>
            </a:r>
            <a:r>
              <a:rPr lang="en-US" sz="3100" dirty="0" smtClean="0">
                <a:solidFill>
                  <a:srgbClr val="FFFF00"/>
                </a:solidFill>
              </a:rPr>
              <a:t>.”</a:t>
            </a:r>
          </a:p>
          <a:p>
            <a:pPr>
              <a:buNone/>
            </a:pPr>
            <a:endParaRPr lang="en-US" sz="3100" dirty="0" smtClean="0">
              <a:solidFill>
                <a:srgbClr val="FFFF00"/>
              </a:solidFill>
            </a:endParaRPr>
          </a:p>
          <a:p>
            <a:pPr>
              <a:buNone/>
            </a:pPr>
            <a:endParaRPr lang="en-US" sz="3100" dirty="0" smtClean="0">
              <a:solidFill>
                <a:srgbClr val="FFFF00"/>
              </a:solidFill>
            </a:endParaRPr>
          </a:p>
          <a:p>
            <a:pPr>
              <a:buNone/>
            </a:pPr>
            <a:r>
              <a:rPr lang="en-US" sz="2800" dirty="0" smtClean="0"/>
              <a:t>    </a:t>
            </a:r>
            <a:r>
              <a:rPr lang="en-US" sz="3600" dirty="0" smtClean="0"/>
              <a:t>“</a:t>
            </a:r>
            <a:r>
              <a:rPr lang="en-US" sz="3600" dirty="0" smtClean="0"/>
              <a:t>You will kill 10 of our men, and we will kill 1 of yours, and in the end it will be you who tire of it.”</a:t>
            </a:r>
          </a:p>
          <a:p>
            <a:pPr>
              <a:buNone/>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a:p>
        </p:txBody>
      </p:sp>
      <p:pic>
        <p:nvPicPr>
          <p:cNvPr id="1026" name="Picture 2" descr="http://ts1.mm.bing.net/th?id=H.4725345518420069&amp;pid=1.9&amp;w=300&amp;h=300&amp;p=0"/>
          <p:cNvPicPr>
            <a:picLocks noChangeAspect="1" noChangeArrowheads="1"/>
          </p:cNvPicPr>
          <p:nvPr/>
        </p:nvPicPr>
        <p:blipFill>
          <a:blip r:embed="rId3" cstate="print"/>
          <a:srcRect/>
          <a:stretch>
            <a:fillRect/>
          </a:stretch>
        </p:blipFill>
        <p:spPr bwMode="auto">
          <a:xfrm>
            <a:off x="5029200" y="1371600"/>
            <a:ext cx="3880104" cy="5105400"/>
          </a:xfrm>
          <a:prstGeom prst="rect">
            <a:avLst/>
          </a:prstGeom>
          <a:noFill/>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Guerilla Warfare</a:t>
            </a:r>
            <a:endParaRPr lang="en-US" dirty="0"/>
          </a:p>
        </p:txBody>
      </p:sp>
      <p:sp>
        <p:nvSpPr>
          <p:cNvPr id="4" name="Text Placeholder 3"/>
          <p:cNvSpPr>
            <a:spLocks noGrp="1"/>
          </p:cNvSpPr>
          <p:nvPr>
            <p:ph type="body" sz="half" idx="2"/>
          </p:nvPr>
        </p:nvSpPr>
        <p:spPr/>
        <p:txBody>
          <a:bodyPr/>
          <a:lstStyle/>
          <a:p>
            <a:r>
              <a:rPr lang="en-US" dirty="0" smtClean="0"/>
              <a:t>U.S. sends over 500,000 troops to help S. Vietnam</a:t>
            </a:r>
          </a:p>
          <a:p>
            <a:r>
              <a:rPr lang="en-US" dirty="0" smtClean="0"/>
              <a:t>Russia and China give $ and weapons to </a:t>
            </a:r>
          </a:p>
          <a:p>
            <a:pPr>
              <a:buNone/>
            </a:pPr>
            <a:r>
              <a:rPr lang="en-US" dirty="0" smtClean="0"/>
              <a:t>    N. Vietnam</a:t>
            </a:r>
            <a:endParaRPr lang="en-US" dirty="0"/>
          </a:p>
        </p:txBody>
      </p:sp>
      <p:pic>
        <p:nvPicPr>
          <p:cNvPr id="11266" name="Picture 2" descr="http://www.history.army.mil/books/Vietnam/allied/images/p27.jpg"/>
          <p:cNvPicPr>
            <a:picLocks noGrp="1" noChangeAspect="1" noChangeArrowheads="1"/>
          </p:cNvPicPr>
          <p:nvPr>
            <p:ph type="clipArt" sz="half" idx="1"/>
          </p:nvPr>
        </p:nvPicPr>
        <p:blipFill>
          <a:blip r:embed="rId3" cstate="print"/>
          <a:srcRect/>
          <a:stretch>
            <a:fillRect/>
          </a:stretch>
        </p:blipFill>
        <p:spPr bwMode="auto">
          <a:xfrm>
            <a:off x="381000" y="1828800"/>
            <a:ext cx="4400550" cy="3520440"/>
          </a:xfrm>
          <a:prstGeom prst="rect">
            <a:avLst/>
          </a:prstGeom>
          <a:noFill/>
        </p:spPr>
      </p:pic>
      <p:sp>
        <p:nvSpPr>
          <p:cNvPr id="6" name="TextBox 5"/>
          <p:cNvSpPr txBox="1"/>
          <p:nvPr/>
        </p:nvSpPr>
        <p:spPr>
          <a:xfrm>
            <a:off x="838200" y="5486400"/>
            <a:ext cx="3733800" cy="1200329"/>
          </a:xfrm>
          <a:prstGeom prst="rect">
            <a:avLst/>
          </a:prstGeom>
          <a:noFill/>
        </p:spPr>
        <p:txBody>
          <a:bodyPr wrap="square" rtlCol="0">
            <a:spAutoFit/>
          </a:bodyPr>
          <a:lstStyle/>
          <a:p>
            <a:r>
              <a:rPr lang="en-US" sz="2400" dirty="0" smtClean="0"/>
              <a:t>Viet Cong (communist rebels) hid in jungles, swamps and tunnels.</a:t>
            </a:r>
            <a:endParaRPr lang="en-US" sz="24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32" presetClass="emph" presetSubtype="0" fill="hold" nodeType="withEffect">
                                  <p:stCondLst>
                                    <p:cond delay="0"/>
                                  </p:stCondLst>
                                  <p:childTnLst>
                                    <p:animClr clrSpc="rgb">
                                      <p:cBhvr override="childStyle">
                                        <p:cTn id="9" dur="300" fill="hold"/>
                                        <p:tgtEl>
                                          <p:spTgt spid="11266"/>
                                        </p:tgtEl>
                                        <p:attrNameLst>
                                          <p:attrName>style.color</p:attrName>
                                        </p:attrNameLst>
                                      </p:cBhvr>
                                      <p:to>
                                        <a:schemeClr val="accent2"/>
                                      </p:to>
                                    </p:animClr>
                                    <p:animClr clrSpc="rgb">
                                      <p:cBhvr>
                                        <p:cTn id="10" dur="300" fill="hold"/>
                                        <p:tgtEl>
                                          <p:spTgt spid="11266"/>
                                        </p:tgtEl>
                                        <p:attrNameLst>
                                          <p:attrName>fillcolor</p:attrName>
                                        </p:attrNameLst>
                                      </p:cBhvr>
                                      <p:to>
                                        <a:schemeClr val="accent2"/>
                                      </p:to>
                                    </p:animClr>
                                    <p:set>
                                      <p:cBhvr>
                                        <p:cTn id="11" dur="300" fill="hold"/>
                                        <p:tgtEl>
                                          <p:spTgt spid="11266"/>
                                        </p:tgtEl>
                                        <p:attrNameLst>
                                          <p:attrName>fill.type</p:attrName>
                                        </p:attrNameLst>
                                      </p:cBhvr>
                                      <p:to>
                                        <p:strVal val="solid"/>
                                      </p:to>
                                    </p:set>
                                    <p:set>
                                      <p:cBhvr>
                                        <p:cTn id="12" dur="300" fill="hold"/>
                                        <p:tgtEl>
                                          <p:spTgt spid="11266"/>
                                        </p:tgtEl>
                                        <p:attrNameLst>
                                          <p:attrName>fill.on</p:attrName>
                                        </p:attrNameLst>
                                      </p:cBhvr>
                                      <p:to>
                                        <p:strVal val="true"/>
                                      </p:to>
                                    </p:set>
                                    <p:animRot by="120000">
                                      <p:cBhvr>
                                        <p:cTn id="13" dur="300" fill="hold">
                                          <p:stCondLst>
                                            <p:cond delay="0"/>
                                          </p:stCondLst>
                                        </p:cTn>
                                        <p:tgtEl>
                                          <p:spTgt spid="11266"/>
                                        </p:tgtEl>
                                        <p:attrNameLst>
                                          <p:attrName>r</p:attrName>
                                        </p:attrNameLst>
                                      </p:cBhvr>
                                    </p:animRot>
                                    <p:animRot by="-240000">
                                      <p:cBhvr>
                                        <p:cTn id="14" dur="600" fill="hold">
                                          <p:stCondLst>
                                            <p:cond delay="600"/>
                                          </p:stCondLst>
                                        </p:cTn>
                                        <p:tgtEl>
                                          <p:spTgt spid="11266"/>
                                        </p:tgtEl>
                                        <p:attrNameLst>
                                          <p:attrName>r</p:attrName>
                                        </p:attrNameLst>
                                      </p:cBhvr>
                                    </p:animRot>
                                    <p:animRot by="240000">
                                      <p:cBhvr>
                                        <p:cTn id="15" dur="600" fill="hold">
                                          <p:stCondLst>
                                            <p:cond delay="1200"/>
                                          </p:stCondLst>
                                        </p:cTn>
                                        <p:tgtEl>
                                          <p:spTgt spid="11266"/>
                                        </p:tgtEl>
                                        <p:attrNameLst>
                                          <p:attrName>r</p:attrName>
                                        </p:attrNameLst>
                                      </p:cBhvr>
                                    </p:animRot>
                                    <p:animRot by="-240000">
                                      <p:cBhvr>
                                        <p:cTn id="16" dur="600" fill="hold">
                                          <p:stCondLst>
                                            <p:cond delay="1800"/>
                                          </p:stCondLst>
                                        </p:cTn>
                                        <p:tgtEl>
                                          <p:spTgt spid="11266"/>
                                        </p:tgtEl>
                                        <p:attrNameLst>
                                          <p:attrName>r</p:attrName>
                                        </p:attrNameLst>
                                      </p:cBhvr>
                                    </p:animRot>
                                    <p:animRot by="120000">
                                      <p:cBhvr>
                                        <p:cTn id="17" dur="600" fill="hold">
                                          <p:stCondLst>
                                            <p:cond delay="2400"/>
                                          </p:stCondLst>
                                        </p:cTn>
                                        <p:tgtEl>
                                          <p:spTgt spid="1126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7" presetClass="entr" presetSubtype="2"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ppt_y"/>
                                          </p:val>
                                        </p:tav>
                                        <p:tav tm="100000">
                                          <p:val>
                                            <p:strVal val="#ppt_y"/>
                                          </p:val>
                                        </p:tav>
                                      </p:tavLst>
                                    </p:anim>
                                  </p:childTnLst>
                                </p:cTn>
                              </p:par>
                              <p:par>
                                <p:cTn id="30" presetID="7" presetClass="entr" presetSubtype="2"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U.S. Withdraws</a:t>
            </a:r>
            <a:endParaRPr lang="en-US" dirty="0"/>
          </a:p>
        </p:txBody>
      </p:sp>
      <p:sp>
        <p:nvSpPr>
          <p:cNvPr id="3" name="Content Placeholder 2"/>
          <p:cNvSpPr>
            <a:spLocks noGrp="1"/>
          </p:cNvSpPr>
          <p:nvPr>
            <p:ph sz="half" idx="1"/>
          </p:nvPr>
        </p:nvSpPr>
        <p:spPr/>
        <p:txBody>
          <a:bodyPr/>
          <a:lstStyle/>
          <a:p>
            <a:r>
              <a:rPr lang="en-US" dirty="0" smtClean="0"/>
              <a:t>U.S. wins most of the battles</a:t>
            </a:r>
          </a:p>
          <a:p>
            <a:r>
              <a:rPr lang="en-US" dirty="0" smtClean="0"/>
              <a:t>Suffers heavy losses however without gaining much</a:t>
            </a:r>
          </a:p>
          <a:p>
            <a:r>
              <a:rPr lang="en-US" dirty="0" smtClean="0"/>
              <a:t>Many people oppose war at home</a:t>
            </a:r>
          </a:p>
          <a:p>
            <a:r>
              <a:rPr lang="en-US" dirty="0" smtClean="0"/>
              <a:t>U.S. leaves, N. Vietnam takes over</a:t>
            </a:r>
            <a:endParaRPr lang="en-US" dirty="0"/>
          </a:p>
        </p:txBody>
      </p:sp>
      <p:pic>
        <p:nvPicPr>
          <p:cNvPr id="43010" name="Picture 2" descr="http://i34.tinypic.com/2diozue.jpg"/>
          <p:cNvPicPr>
            <a:picLocks noChangeAspect="1" noChangeArrowheads="1"/>
          </p:cNvPicPr>
          <p:nvPr/>
        </p:nvPicPr>
        <p:blipFill>
          <a:blip r:embed="rId3" cstate="print"/>
          <a:srcRect/>
          <a:stretch>
            <a:fillRect/>
          </a:stretch>
        </p:blipFill>
        <p:spPr bwMode="auto">
          <a:xfrm>
            <a:off x="4876800" y="1828800"/>
            <a:ext cx="3810000" cy="461010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3010"/>
                                        </p:tgtEl>
                                        <p:attrNameLst>
                                          <p:attrName>style.visibility</p:attrName>
                                        </p:attrNameLst>
                                      </p:cBhvr>
                                      <p:to>
                                        <p:strVal val="visible"/>
                                      </p:to>
                                    </p:set>
                                    <p:animEffect transition="in" filter="box(in)">
                                      <p:cBhvr>
                                        <p:cTn id="30" dur="3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062912" cy="1470025"/>
          </a:xfrm>
        </p:spPr>
        <p:txBody>
          <a:bodyPr>
            <a:normAutofit/>
          </a:bodyPr>
          <a:lstStyle/>
          <a:p>
            <a:r>
              <a:rPr lang="en-US" sz="6600" dirty="0" smtClean="0"/>
              <a:t>Section 5</a:t>
            </a:r>
            <a:endParaRPr lang="en-US" sz="6600" dirty="0"/>
          </a:p>
        </p:txBody>
      </p:sp>
      <p:sp>
        <p:nvSpPr>
          <p:cNvPr id="3" name="Subtitle 2"/>
          <p:cNvSpPr>
            <a:spLocks noGrp="1"/>
          </p:cNvSpPr>
          <p:nvPr>
            <p:ph type="subTitle" idx="1"/>
          </p:nvPr>
        </p:nvSpPr>
        <p:spPr>
          <a:xfrm>
            <a:off x="762000" y="2286000"/>
            <a:ext cx="8062912" cy="1752600"/>
          </a:xfrm>
        </p:spPr>
        <p:txBody>
          <a:bodyPr>
            <a:normAutofit/>
          </a:bodyPr>
          <a:lstStyle/>
          <a:p>
            <a:r>
              <a:rPr lang="en-US" sz="4400" dirty="0" smtClean="0"/>
              <a:t>The Cold War Ends</a:t>
            </a:r>
          </a:p>
          <a:p>
            <a:r>
              <a:rPr lang="en-US" sz="4400" dirty="0" smtClean="0"/>
              <a:t>p. 1000</a:t>
            </a:r>
            <a:endParaRPr lang="en-US" sz="4400" dirty="0"/>
          </a:p>
        </p:txBody>
      </p:sp>
      <p:pic>
        <p:nvPicPr>
          <p:cNvPr id="44034" name="Picture 2" descr="http://ts3.mm.bing.net/th?id=H.4936043619811874&amp;pid=1.7"/>
          <p:cNvPicPr>
            <a:picLocks noChangeAspect="1" noChangeArrowheads="1"/>
          </p:cNvPicPr>
          <p:nvPr/>
        </p:nvPicPr>
        <p:blipFill>
          <a:blip r:embed="rId3" cstate="print"/>
          <a:srcRect/>
          <a:stretch>
            <a:fillRect/>
          </a:stretch>
        </p:blipFill>
        <p:spPr bwMode="auto">
          <a:xfrm>
            <a:off x="6096000" y="4191000"/>
            <a:ext cx="2857500" cy="2238376"/>
          </a:xfrm>
          <a:prstGeom prst="rect">
            <a:avLst/>
          </a:prstGeom>
          <a:noFill/>
        </p:spPr>
      </p:pic>
      <p:pic>
        <p:nvPicPr>
          <p:cNvPr id="44036" name="Picture 4" descr="http://agoratelegraph.com/wp-content/uploads/2012/05/Cold-War-Flags.jpg"/>
          <p:cNvPicPr>
            <a:picLocks noChangeAspect="1" noChangeArrowheads="1"/>
          </p:cNvPicPr>
          <p:nvPr/>
        </p:nvPicPr>
        <p:blipFill>
          <a:blip r:embed="rId4" cstate="print"/>
          <a:srcRect/>
          <a:stretch>
            <a:fillRect/>
          </a:stretch>
        </p:blipFill>
        <p:spPr bwMode="auto">
          <a:xfrm>
            <a:off x="304800" y="3657600"/>
            <a:ext cx="5610225" cy="3009901"/>
          </a:xfrm>
          <a:prstGeom prst="rect">
            <a:avLst/>
          </a:prstGeom>
          <a:noFill/>
        </p:spPr>
      </p:pic>
      <p:pic>
        <p:nvPicPr>
          <p:cNvPr id="44038" name="Picture 6" descr="http://www.jppredicts.com/Blog/wp-content/uploads/2012/10/berlin-wall.jpg"/>
          <p:cNvPicPr>
            <a:picLocks noChangeAspect="1" noChangeArrowheads="1"/>
          </p:cNvPicPr>
          <p:nvPr/>
        </p:nvPicPr>
        <p:blipFill>
          <a:blip r:embed="rId5" cstate="print"/>
          <a:srcRect/>
          <a:stretch>
            <a:fillRect/>
          </a:stretch>
        </p:blipFill>
        <p:spPr bwMode="auto">
          <a:xfrm>
            <a:off x="228600" y="914400"/>
            <a:ext cx="3174998" cy="1905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32" presetClass="emph" presetSubtype="0" fill="remove" nodeType="withEffect">
                                  <p:stCondLst>
                                    <p:cond delay="0"/>
                                  </p:stCondLst>
                                  <p:childTnLst>
                                    <p:animClr clrSpc="rgb">
                                      <p:cBhvr override="childStyle">
                                        <p:cTn id="9" dur="300" fill="hold"/>
                                        <p:tgtEl>
                                          <p:spTgt spid="44036"/>
                                        </p:tgtEl>
                                        <p:attrNameLst>
                                          <p:attrName>style.color</p:attrName>
                                        </p:attrNameLst>
                                      </p:cBhvr>
                                      <p:to>
                                        <a:schemeClr val="accent2"/>
                                      </p:to>
                                    </p:animClr>
                                    <p:animClr clrSpc="rgb">
                                      <p:cBhvr>
                                        <p:cTn id="10" dur="300" fill="hold"/>
                                        <p:tgtEl>
                                          <p:spTgt spid="44036"/>
                                        </p:tgtEl>
                                        <p:attrNameLst>
                                          <p:attrName>fillcolor</p:attrName>
                                        </p:attrNameLst>
                                      </p:cBhvr>
                                      <p:to>
                                        <a:schemeClr val="accent2"/>
                                      </p:to>
                                    </p:animClr>
                                    <p:set>
                                      <p:cBhvr>
                                        <p:cTn id="11" dur="300" fill="hold"/>
                                        <p:tgtEl>
                                          <p:spTgt spid="44036"/>
                                        </p:tgtEl>
                                        <p:attrNameLst>
                                          <p:attrName>fill.type</p:attrName>
                                        </p:attrNameLst>
                                      </p:cBhvr>
                                      <p:to>
                                        <p:strVal val="solid"/>
                                      </p:to>
                                    </p:set>
                                    <p:set>
                                      <p:cBhvr>
                                        <p:cTn id="12" dur="300" fill="hold"/>
                                        <p:tgtEl>
                                          <p:spTgt spid="44036"/>
                                        </p:tgtEl>
                                        <p:attrNameLst>
                                          <p:attrName>fill.on</p:attrName>
                                        </p:attrNameLst>
                                      </p:cBhvr>
                                      <p:to>
                                        <p:strVal val="true"/>
                                      </p:to>
                                    </p:set>
                                    <p:animRot by="120000">
                                      <p:cBhvr>
                                        <p:cTn id="13" dur="300" fill="hold">
                                          <p:stCondLst>
                                            <p:cond delay="0"/>
                                          </p:stCondLst>
                                        </p:cTn>
                                        <p:tgtEl>
                                          <p:spTgt spid="44036"/>
                                        </p:tgtEl>
                                        <p:attrNameLst>
                                          <p:attrName>r</p:attrName>
                                        </p:attrNameLst>
                                      </p:cBhvr>
                                    </p:animRot>
                                    <p:animRot by="-240000">
                                      <p:cBhvr>
                                        <p:cTn id="14" dur="600" fill="hold">
                                          <p:stCondLst>
                                            <p:cond delay="600"/>
                                          </p:stCondLst>
                                        </p:cTn>
                                        <p:tgtEl>
                                          <p:spTgt spid="44036"/>
                                        </p:tgtEl>
                                        <p:attrNameLst>
                                          <p:attrName>r</p:attrName>
                                        </p:attrNameLst>
                                      </p:cBhvr>
                                    </p:animRot>
                                    <p:animRot by="240000">
                                      <p:cBhvr>
                                        <p:cTn id="15" dur="600" fill="hold">
                                          <p:stCondLst>
                                            <p:cond delay="1200"/>
                                          </p:stCondLst>
                                        </p:cTn>
                                        <p:tgtEl>
                                          <p:spTgt spid="44036"/>
                                        </p:tgtEl>
                                        <p:attrNameLst>
                                          <p:attrName>r</p:attrName>
                                        </p:attrNameLst>
                                      </p:cBhvr>
                                    </p:animRot>
                                    <p:animRot by="-240000">
                                      <p:cBhvr>
                                        <p:cTn id="16" dur="600" fill="hold">
                                          <p:stCondLst>
                                            <p:cond delay="1800"/>
                                          </p:stCondLst>
                                        </p:cTn>
                                        <p:tgtEl>
                                          <p:spTgt spid="44036"/>
                                        </p:tgtEl>
                                        <p:attrNameLst>
                                          <p:attrName>r</p:attrName>
                                        </p:attrNameLst>
                                      </p:cBhvr>
                                    </p:animRot>
                                    <p:animRot by="120000">
                                      <p:cBhvr>
                                        <p:cTn id="17" dur="600" fill="hold">
                                          <p:stCondLst>
                                            <p:cond delay="2400"/>
                                          </p:stCondLst>
                                        </p:cTn>
                                        <p:tgtEl>
                                          <p:spTgt spid="44036"/>
                                        </p:tgtEl>
                                        <p:attrNameLst>
                                          <p:attrName>r</p:attrName>
                                        </p:attrNameLst>
                                      </p:cBhvr>
                                    </p:animRot>
                                  </p:childTnLst>
                                </p:cTn>
                              </p:par>
                              <p:par>
                                <p:cTn id="18" presetID="7" presetClass="entr" presetSubtype="4" fill="hold" nodeType="withEffect">
                                  <p:stCondLst>
                                    <p:cond delay="0"/>
                                  </p:stCondLst>
                                  <p:childTnLst>
                                    <p:set>
                                      <p:cBhvr>
                                        <p:cTn id="19" dur="1" fill="hold">
                                          <p:stCondLst>
                                            <p:cond delay="0"/>
                                          </p:stCondLst>
                                        </p:cTn>
                                        <p:tgtEl>
                                          <p:spTgt spid="44038"/>
                                        </p:tgtEl>
                                        <p:attrNameLst>
                                          <p:attrName>style.visibility</p:attrName>
                                        </p:attrNameLst>
                                      </p:cBhvr>
                                      <p:to>
                                        <p:strVal val="visible"/>
                                      </p:to>
                                    </p:set>
                                    <p:anim calcmode="lin" valueType="num">
                                      <p:cBhvr additive="base">
                                        <p:cTn id="20" dur="5000" fill="hold"/>
                                        <p:tgtEl>
                                          <p:spTgt spid="44038"/>
                                        </p:tgtEl>
                                        <p:attrNameLst>
                                          <p:attrName>ppt_x</p:attrName>
                                        </p:attrNameLst>
                                      </p:cBhvr>
                                      <p:tavLst>
                                        <p:tav tm="0">
                                          <p:val>
                                            <p:strVal val="#ppt_x"/>
                                          </p:val>
                                        </p:tav>
                                        <p:tav tm="100000">
                                          <p:val>
                                            <p:strVal val="#ppt_x"/>
                                          </p:val>
                                        </p:tav>
                                      </p:tavLst>
                                    </p:anim>
                                    <p:anim calcmode="lin" valueType="num">
                                      <p:cBhvr additive="base">
                                        <p:cTn id="21" dur="5000" fill="hold"/>
                                        <p:tgtEl>
                                          <p:spTgt spid="44038"/>
                                        </p:tgtEl>
                                        <p:attrNameLst>
                                          <p:attrName>ppt_y</p:attrName>
                                        </p:attrNameLst>
                                      </p:cBhvr>
                                      <p:tavLst>
                                        <p:tav tm="0">
                                          <p:val>
                                            <p:strVal val="1+#ppt_h/2"/>
                                          </p:val>
                                        </p:tav>
                                        <p:tav tm="100000">
                                          <p:val>
                                            <p:strVal val="#ppt_y"/>
                                          </p:val>
                                        </p:tav>
                                      </p:tavLst>
                                    </p:anim>
                                  </p:childTnLst>
                                </p:cTn>
                              </p:par>
                              <p:par>
                                <p:cTn id="22" presetID="7" presetClass="entr" presetSubtype="1" fill="hold" nodeType="withEffect">
                                  <p:stCondLst>
                                    <p:cond delay="0"/>
                                  </p:stCondLst>
                                  <p:childTnLst>
                                    <p:set>
                                      <p:cBhvr>
                                        <p:cTn id="23" dur="1" fill="hold">
                                          <p:stCondLst>
                                            <p:cond delay="0"/>
                                          </p:stCondLst>
                                        </p:cTn>
                                        <p:tgtEl>
                                          <p:spTgt spid="44034"/>
                                        </p:tgtEl>
                                        <p:attrNameLst>
                                          <p:attrName>style.visibility</p:attrName>
                                        </p:attrNameLst>
                                      </p:cBhvr>
                                      <p:to>
                                        <p:strVal val="visible"/>
                                      </p:to>
                                    </p:set>
                                    <p:anim calcmode="lin" valueType="num">
                                      <p:cBhvr additive="base">
                                        <p:cTn id="24" dur="5000" fill="hold"/>
                                        <p:tgtEl>
                                          <p:spTgt spid="44034"/>
                                        </p:tgtEl>
                                        <p:attrNameLst>
                                          <p:attrName>ppt_x</p:attrName>
                                        </p:attrNameLst>
                                      </p:cBhvr>
                                      <p:tavLst>
                                        <p:tav tm="0">
                                          <p:val>
                                            <p:strVal val="#ppt_x"/>
                                          </p:val>
                                        </p:tav>
                                        <p:tav tm="100000">
                                          <p:val>
                                            <p:strVal val="#ppt_x"/>
                                          </p:val>
                                        </p:tav>
                                      </p:tavLst>
                                    </p:anim>
                                    <p:anim calcmode="lin" valueType="num">
                                      <p:cBhvr additive="base">
                                        <p:cTn id="25" dur="5000" fill="hold"/>
                                        <p:tgtEl>
                                          <p:spTgt spid="440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2543556" y="-2543556"/>
            <a:ext cx="1066800" cy="615391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Two </a:t>
            </a:r>
            <a:r>
              <a:rPr lang="en-US" i="1" u="sng" dirty="0" smtClean="0"/>
              <a:t>Superpowers</a:t>
            </a:r>
            <a:r>
              <a:rPr lang="en-US" dirty="0" smtClean="0"/>
              <a:t> Remain</a:t>
            </a:r>
            <a:endParaRPr lang="en-US" dirty="0"/>
          </a:p>
        </p:txBody>
      </p:sp>
      <p:sp>
        <p:nvSpPr>
          <p:cNvPr id="3" name="Text Placeholder 2"/>
          <p:cNvSpPr>
            <a:spLocks noGrp="1"/>
          </p:cNvSpPr>
          <p:nvPr>
            <p:ph type="body" idx="1"/>
          </p:nvPr>
        </p:nvSpPr>
        <p:spPr>
          <a:xfrm rot="5400000">
            <a:off x="1218248" y="1905952"/>
            <a:ext cx="581024" cy="3017520"/>
          </a:xfrm>
        </p:spPr>
        <p:txBody>
          <a:bodyPr>
            <a:normAutofit/>
          </a:bodyPr>
          <a:lstStyle/>
          <a:p>
            <a:r>
              <a:rPr lang="en-US" sz="2400" dirty="0" smtClean="0">
                <a:solidFill>
                  <a:srgbClr val="92D050"/>
                </a:solidFill>
              </a:rPr>
              <a:t>United States</a:t>
            </a:r>
            <a:endParaRPr lang="en-US" sz="2400" dirty="0">
              <a:solidFill>
                <a:srgbClr val="92D050"/>
              </a:solidFill>
            </a:endParaRPr>
          </a:p>
        </p:txBody>
      </p:sp>
      <p:sp>
        <p:nvSpPr>
          <p:cNvPr id="4" name="Text Placeholder 3"/>
          <p:cNvSpPr>
            <a:spLocks noGrp="1"/>
          </p:cNvSpPr>
          <p:nvPr>
            <p:ph type="body" sz="half" idx="3"/>
          </p:nvPr>
        </p:nvSpPr>
        <p:spPr>
          <a:xfrm rot="5400000">
            <a:off x="7344728" y="-761048"/>
            <a:ext cx="581024" cy="3017520"/>
          </a:xfrm>
        </p:spPr>
        <p:txBody>
          <a:bodyPr>
            <a:normAutofit/>
          </a:bodyPr>
          <a:lstStyle/>
          <a:p>
            <a:r>
              <a:rPr lang="en-US" sz="2400" dirty="0" smtClean="0">
                <a:solidFill>
                  <a:srgbClr val="92D050"/>
                </a:solidFill>
              </a:rPr>
              <a:t>Soviet Union</a:t>
            </a:r>
            <a:endParaRPr lang="en-US" sz="2400" dirty="0">
              <a:solidFill>
                <a:srgbClr val="92D050"/>
              </a:solidFill>
            </a:endParaRPr>
          </a:p>
        </p:txBody>
      </p:sp>
      <p:sp>
        <p:nvSpPr>
          <p:cNvPr id="5" name="Content Placeholder 4"/>
          <p:cNvSpPr>
            <a:spLocks noGrp="1"/>
          </p:cNvSpPr>
          <p:nvPr>
            <p:ph sz="quarter" idx="2"/>
          </p:nvPr>
        </p:nvSpPr>
        <p:spPr>
          <a:xfrm>
            <a:off x="3276599" y="1066800"/>
            <a:ext cx="5603629" cy="1143000"/>
          </a:xfrm>
        </p:spPr>
        <p:style>
          <a:lnRef idx="3">
            <a:schemeClr val="lt1"/>
          </a:lnRef>
          <a:fillRef idx="1">
            <a:schemeClr val="accent2"/>
          </a:fillRef>
          <a:effectRef idx="1">
            <a:schemeClr val="accent2"/>
          </a:effectRef>
          <a:fontRef idx="minor">
            <a:schemeClr val="lt1"/>
          </a:fontRef>
        </p:style>
        <p:txBody>
          <a:bodyPr/>
          <a:lstStyle/>
          <a:p>
            <a:r>
              <a:rPr lang="en-US" dirty="0" smtClean="0">
                <a:solidFill>
                  <a:srgbClr val="002060"/>
                </a:solidFill>
              </a:rPr>
              <a:t>Leads the Warsaw Pact in Eastern Europe</a:t>
            </a:r>
            <a:endParaRPr lang="en-US" dirty="0">
              <a:solidFill>
                <a:srgbClr val="002060"/>
              </a:solidFill>
            </a:endParaRPr>
          </a:p>
        </p:txBody>
      </p:sp>
      <p:sp>
        <p:nvSpPr>
          <p:cNvPr id="6" name="Content Placeholder 5"/>
          <p:cNvSpPr>
            <a:spLocks noGrp="1"/>
          </p:cNvSpPr>
          <p:nvPr>
            <p:ph sz="quarter" idx="4"/>
          </p:nvPr>
        </p:nvSpPr>
        <p:spPr>
          <a:xfrm>
            <a:off x="3048000" y="2895600"/>
            <a:ext cx="5832229" cy="1068676"/>
          </a:xfrm>
        </p:spPr>
        <p:style>
          <a:lnRef idx="3">
            <a:schemeClr val="lt1"/>
          </a:lnRef>
          <a:fillRef idx="1">
            <a:schemeClr val="accent5"/>
          </a:fillRef>
          <a:effectRef idx="1">
            <a:schemeClr val="accent5"/>
          </a:effectRef>
          <a:fontRef idx="minor">
            <a:schemeClr val="lt1"/>
          </a:fontRef>
        </p:style>
        <p:txBody>
          <a:bodyPr/>
          <a:lstStyle/>
          <a:p>
            <a:r>
              <a:rPr lang="en-US" dirty="0" smtClean="0">
                <a:solidFill>
                  <a:srgbClr val="002060"/>
                </a:solidFill>
              </a:rPr>
              <a:t>Leads NATO in Western Europe</a:t>
            </a:r>
            <a:endParaRPr lang="en-US" dirty="0">
              <a:solidFill>
                <a:srgbClr val="002060"/>
              </a:solidFill>
            </a:endParaRPr>
          </a:p>
        </p:txBody>
      </p:sp>
      <p:sp>
        <p:nvSpPr>
          <p:cNvPr id="7" name="Left-Up Arrow 6"/>
          <p:cNvSpPr/>
          <p:nvPr/>
        </p:nvSpPr>
        <p:spPr>
          <a:xfrm>
            <a:off x="1752600" y="1143000"/>
            <a:ext cx="1524000" cy="17526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905000"/>
            <a:ext cx="1752599" cy="1200329"/>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Arial Rounded MT Bold" pitchFamily="34" charset="0"/>
              </a:rPr>
              <a:t>Countries stronger than everybody else</a:t>
            </a:r>
            <a:endParaRPr lang="en-US"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latin typeface="Arial Rounded MT Bold" pitchFamily="34" charset="0"/>
            </a:endParaRPr>
          </a:p>
        </p:txBody>
      </p:sp>
      <p:sp>
        <p:nvSpPr>
          <p:cNvPr id="10" name="Rectangle 9"/>
          <p:cNvSpPr/>
          <p:nvPr/>
        </p:nvSpPr>
        <p:spPr>
          <a:xfrm>
            <a:off x="3124200" y="4953000"/>
            <a:ext cx="2514600" cy="83099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en-US" sz="2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rPr>
              <a:t>Separated by the Iron Curtain</a:t>
            </a:r>
            <a:endParaRPr lang="en-US" sz="2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ndParaRPr>
          </a:p>
        </p:txBody>
      </p:sp>
      <p:pic>
        <p:nvPicPr>
          <p:cNvPr id="11" name="Picture 9" descr="map-ColdWarAllianceSystems-1"/>
          <p:cNvPicPr>
            <a:picLocks noChangeAspect="1" noChangeArrowheads="1"/>
          </p:cNvPicPr>
          <p:nvPr/>
        </p:nvPicPr>
        <p:blipFill>
          <a:blip r:embed="rId3" cstate="print">
            <a:lum bright="-6000" contrast="12000"/>
          </a:blip>
          <a:srcRect/>
          <a:stretch>
            <a:fillRect/>
          </a:stretch>
        </p:blipFill>
        <p:spPr bwMode="auto">
          <a:xfrm>
            <a:off x="5715001" y="4038599"/>
            <a:ext cx="3429000" cy="2794173"/>
          </a:xfrm>
          <a:prstGeom prst="rect">
            <a:avLst/>
          </a:prstGeom>
          <a:noFill/>
          <a:ln w="9525">
            <a:solidFill>
              <a:srgbClr val="FFC729"/>
            </a:solidFill>
            <a:miter lim="800000"/>
            <a:headEnd/>
            <a:tailEnd/>
          </a:ln>
        </p:spPr>
      </p:pic>
      <p:sp>
        <p:nvSpPr>
          <p:cNvPr id="16" name="Minus 15"/>
          <p:cNvSpPr/>
          <p:nvPr/>
        </p:nvSpPr>
        <p:spPr>
          <a:xfrm rot="3180000">
            <a:off x="6423725" y="5562582"/>
            <a:ext cx="1706750" cy="388046"/>
          </a:xfrm>
          <a:prstGeom prst="mathMin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descr="map-Divided Germany and the Berlin Airlift, 1946-1949"/>
          <p:cNvPicPr>
            <a:picLocks noChangeAspect="1" noChangeArrowheads="1"/>
          </p:cNvPicPr>
          <p:nvPr/>
        </p:nvPicPr>
        <p:blipFill>
          <a:blip r:embed="rId4" cstate="print">
            <a:lum bright="-12000" contrast="12000"/>
          </a:blip>
          <a:srcRect/>
          <a:stretch>
            <a:fillRect/>
          </a:stretch>
        </p:blipFill>
        <p:spPr bwMode="auto">
          <a:xfrm>
            <a:off x="0" y="3733800"/>
            <a:ext cx="2977754" cy="3124200"/>
          </a:xfrm>
          <a:prstGeom prst="rect">
            <a:avLst/>
          </a:prstGeom>
          <a:noFill/>
          <a:ln w="9525">
            <a:solidFill>
              <a:schemeClr val="tx2"/>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3000" fill="hold"/>
                                        <p:tgtEl>
                                          <p:spTgt spid="7"/>
                                        </p:tgtEl>
                                        <p:attrNameLst>
                                          <p:attrName>ppt_w</p:attrName>
                                        </p:attrNameLst>
                                      </p:cBhvr>
                                      <p:tavLst>
                                        <p:tav tm="0">
                                          <p:val>
                                            <p:fltVal val="0"/>
                                          </p:val>
                                        </p:tav>
                                        <p:tav tm="100000">
                                          <p:val>
                                            <p:strVal val="#ppt_w"/>
                                          </p:val>
                                        </p:tav>
                                      </p:tavLst>
                                    </p:anim>
                                    <p:anim calcmode="lin" valueType="num">
                                      <p:cBhvr>
                                        <p:cTn id="13" dur="3000" fill="hold"/>
                                        <p:tgtEl>
                                          <p:spTgt spid="7"/>
                                        </p:tgtEl>
                                        <p:attrNameLst>
                                          <p:attrName>ppt_h</p:attrName>
                                        </p:attrNameLst>
                                      </p:cBhvr>
                                      <p:tavLst>
                                        <p:tav tm="0">
                                          <p:val>
                                            <p:fltVal val="0"/>
                                          </p:val>
                                        </p:tav>
                                        <p:tav tm="100000">
                                          <p:val>
                                            <p:strVal val="#ppt_h"/>
                                          </p:val>
                                        </p:tav>
                                      </p:tavLst>
                                    </p:anim>
                                    <p:animEffect transition="in" filter="fade">
                                      <p:cBhvr>
                                        <p:cTn id="14" dur="3000"/>
                                        <p:tgtEl>
                                          <p:spTgt spid="7"/>
                                        </p:tgtEl>
                                      </p:cBhvr>
                                    </p:animEffect>
                                  </p:childTnLst>
                                </p:cTn>
                              </p:par>
                              <p:par>
                                <p:cTn id="15" presetID="3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additive="base">
                                        <p:cTn id="25" dur="2000" fill="hold"/>
                                        <p:tgtEl>
                                          <p:spTgt spid="4">
                                            <p:bg/>
                                          </p:spTgt>
                                        </p:tgtEl>
                                        <p:attrNameLst>
                                          <p:attrName>ppt_x</p:attrName>
                                        </p:attrNameLst>
                                      </p:cBhvr>
                                      <p:tavLst>
                                        <p:tav tm="0">
                                          <p:val>
                                            <p:strVal val="1+#ppt_w/2"/>
                                          </p:val>
                                        </p:tav>
                                        <p:tav tm="100000">
                                          <p:val>
                                            <p:strVal val="#ppt_x"/>
                                          </p:val>
                                        </p:tav>
                                      </p:tavLst>
                                    </p:anim>
                                    <p:anim calcmode="lin" valueType="num">
                                      <p:cBhvr additive="base">
                                        <p:cTn id="26" dur="2000" fill="hold"/>
                                        <p:tgtEl>
                                          <p:spTgt spid="4">
                                            <p:bg/>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5">
                                            <p:bg/>
                                          </p:spTgt>
                                        </p:tgtEl>
                                        <p:attrNameLst>
                                          <p:attrName>style.visibility</p:attrName>
                                        </p:attrNameLst>
                                      </p:cBhvr>
                                      <p:to>
                                        <p:strVal val="visible"/>
                                      </p:to>
                                    </p:set>
                                    <p:anim by="(-#ppt_w*2)" calcmode="lin" valueType="num">
                                      <p:cBhvr rctx="PPT">
                                        <p:cTn id="35" dur="500" autoRev="1" fill="hold">
                                          <p:stCondLst>
                                            <p:cond delay="0"/>
                                          </p:stCondLst>
                                        </p:cTn>
                                        <p:tgtEl>
                                          <p:spTgt spid="5">
                                            <p:bg/>
                                          </p:spTgt>
                                        </p:tgtEl>
                                        <p:attrNameLst>
                                          <p:attrName>ppt_w</p:attrName>
                                        </p:attrNameLst>
                                      </p:cBhvr>
                                    </p:anim>
                                    <p:anim by="(#ppt_w*0.50)" calcmode="lin" valueType="num">
                                      <p:cBhvr>
                                        <p:cTn id="36" dur="500" decel="50000" autoRev="1" fill="hold">
                                          <p:stCondLst>
                                            <p:cond delay="0"/>
                                          </p:stCondLst>
                                        </p:cTn>
                                        <p:tgtEl>
                                          <p:spTgt spid="5">
                                            <p:bg/>
                                          </p:spTgt>
                                        </p:tgtEl>
                                        <p:attrNameLst>
                                          <p:attrName>ppt_x</p:attrName>
                                        </p:attrNameLst>
                                      </p:cBhvr>
                                    </p:anim>
                                    <p:anim from="(-#ppt_h/2)" to="(#ppt_y)" calcmode="lin" valueType="num">
                                      <p:cBhvr>
                                        <p:cTn id="37" dur="1000" fill="hold">
                                          <p:stCondLst>
                                            <p:cond delay="0"/>
                                          </p:stCondLst>
                                        </p:cTn>
                                        <p:tgtEl>
                                          <p:spTgt spid="5">
                                            <p:bg/>
                                          </p:spTgt>
                                        </p:tgtEl>
                                        <p:attrNameLst>
                                          <p:attrName>ppt_y</p:attrName>
                                        </p:attrNameLst>
                                      </p:cBhvr>
                                    </p:anim>
                                    <p:animRot by="21600000">
                                      <p:cBhvr>
                                        <p:cTn id="38" dur="1000" fill="hold">
                                          <p:stCondLst>
                                            <p:cond delay="0"/>
                                          </p:stCondLst>
                                        </p:cTn>
                                        <p:tgtEl>
                                          <p:spTgt spid="5">
                                            <p:bg/>
                                          </p:spTgt>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5">
                                            <p:txEl>
                                              <p:pRg st="0" end="0"/>
                                            </p:txEl>
                                          </p:spTgt>
                                        </p:tgtEl>
                                        <p:attrNameLst>
                                          <p:attrName>style.visibility</p:attrName>
                                        </p:attrNameLst>
                                      </p:cBhvr>
                                      <p:to>
                                        <p:strVal val="visible"/>
                                      </p:to>
                                    </p:set>
                                    <p:anim by="(-#ppt_w*2)" calcmode="lin" valueType="num">
                                      <p:cBhvr rctx="PPT">
                                        <p:cTn id="41" dur="500" autoRev="1" fill="hold">
                                          <p:stCondLst>
                                            <p:cond delay="0"/>
                                          </p:stCondLst>
                                        </p:cTn>
                                        <p:tgtEl>
                                          <p:spTgt spid="5">
                                            <p:txEl>
                                              <p:pRg st="0" end="0"/>
                                            </p:txEl>
                                          </p:spTgt>
                                        </p:tgtEl>
                                        <p:attrNameLst>
                                          <p:attrName>ppt_w</p:attrName>
                                        </p:attrNameLst>
                                      </p:cBhvr>
                                    </p:anim>
                                    <p:anim by="(#ppt_w*0.50)" calcmode="lin" valueType="num">
                                      <p:cBhvr>
                                        <p:cTn id="42" dur="500" decel="50000" autoRev="1" fill="hold">
                                          <p:stCondLst>
                                            <p:cond delay="0"/>
                                          </p:stCondLst>
                                        </p:cTn>
                                        <p:tgtEl>
                                          <p:spTgt spid="5">
                                            <p:txEl>
                                              <p:pRg st="0" end="0"/>
                                            </p:txEl>
                                          </p:spTgt>
                                        </p:tgtEl>
                                        <p:attrNameLst>
                                          <p:attrName>ppt_x</p:attrName>
                                        </p:attrNameLst>
                                      </p:cBhvr>
                                    </p:anim>
                                    <p:anim from="(-#ppt_h/2)" to="(#ppt_y)" calcmode="lin" valueType="num">
                                      <p:cBhvr>
                                        <p:cTn id="43" dur="1000" fill="hold">
                                          <p:stCondLst>
                                            <p:cond delay="0"/>
                                          </p:stCondLst>
                                        </p:cTn>
                                        <p:tgtEl>
                                          <p:spTgt spid="5">
                                            <p:txEl>
                                              <p:pRg st="0" end="0"/>
                                            </p:txEl>
                                          </p:spTgt>
                                        </p:tgtEl>
                                        <p:attrNameLst>
                                          <p:attrName>ppt_y</p:attrName>
                                        </p:attrNameLst>
                                      </p:cBhvr>
                                    </p:anim>
                                    <p:animRot by="21600000">
                                      <p:cBhvr>
                                        <p:cTn id="44" dur="1000" fill="hold">
                                          <p:stCondLst>
                                            <p:cond delay="0"/>
                                          </p:stCondLst>
                                        </p:cTn>
                                        <p:tgtEl>
                                          <p:spTgt spid="5">
                                            <p:txEl>
                                              <p:pRg st="0" end="0"/>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bg/>
                                          </p:spTgt>
                                        </p:tgtEl>
                                        <p:attrNameLst>
                                          <p:attrName>style.visibility</p:attrName>
                                        </p:attrNameLst>
                                      </p:cBhvr>
                                      <p:to>
                                        <p:strVal val="visible"/>
                                      </p:to>
                                    </p:set>
                                    <p:anim calcmode="lin" valueType="num">
                                      <p:cBhvr additive="base">
                                        <p:cTn id="49"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bg/>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additive="base">
                                        <p:cTn id="5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6">
                                            <p:bg/>
                                          </p:spTgt>
                                        </p:tgtEl>
                                        <p:attrNameLst>
                                          <p:attrName>style.visibility</p:attrName>
                                        </p:attrNameLst>
                                      </p:cBhvr>
                                      <p:to>
                                        <p:strVal val="visible"/>
                                      </p:to>
                                    </p:set>
                                    <p:anim by="(-#ppt_w*2)" calcmode="lin" valueType="num">
                                      <p:cBhvr rctx="PPT">
                                        <p:cTn id="59" dur="500" autoRev="1" fill="hold">
                                          <p:stCondLst>
                                            <p:cond delay="0"/>
                                          </p:stCondLst>
                                        </p:cTn>
                                        <p:tgtEl>
                                          <p:spTgt spid="6">
                                            <p:bg/>
                                          </p:spTgt>
                                        </p:tgtEl>
                                        <p:attrNameLst>
                                          <p:attrName>ppt_w</p:attrName>
                                        </p:attrNameLst>
                                      </p:cBhvr>
                                    </p:anim>
                                    <p:anim by="(#ppt_w*0.50)" calcmode="lin" valueType="num">
                                      <p:cBhvr>
                                        <p:cTn id="60" dur="500" decel="50000" autoRev="1" fill="hold">
                                          <p:stCondLst>
                                            <p:cond delay="0"/>
                                          </p:stCondLst>
                                        </p:cTn>
                                        <p:tgtEl>
                                          <p:spTgt spid="6">
                                            <p:bg/>
                                          </p:spTgt>
                                        </p:tgtEl>
                                        <p:attrNameLst>
                                          <p:attrName>ppt_x</p:attrName>
                                        </p:attrNameLst>
                                      </p:cBhvr>
                                    </p:anim>
                                    <p:anim from="(-#ppt_h/2)" to="(#ppt_y)" calcmode="lin" valueType="num">
                                      <p:cBhvr>
                                        <p:cTn id="61" dur="1000" fill="hold">
                                          <p:stCondLst>
                                            <p:cond delay="0"/>
                                          </p:stCondLst>
                                        </p:cTn>
                                        <p:tgtEl>
                                          <p:spTgt spid="6">
                                            <p:bg/>
                                          </p:spTgt>
                                        </p:tgtEl>
                                        <p:attrNameLst>
                                          <p:attrName>ppt_y</p:attrName>
                                        </p:attrNameLst>
                                      </p:cBhvr>
                                    </p:anim>
                                    <p:animRot by="21600000">
                                      <p:cBhvr>
                                        <p:cTn id="62" dur="1000" fill="hold">
                                          <p:stCondLst>
                                            <p:cond delay="0"/>
                                          </p:stCondLst>
                                        </p:cTn>
                                        <p:tgtEl>
                                          <p:spTgt spid="6">
                                            <p:bg/>
                                          </p:spTgt>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6">
                                            <p:txEl>
                                              <p:pRg st="0" end="0"/>
                                            </p:txEl>
                                          </p:spTgt>
                                        </p:tgtEl>
                                        <p:attrNameLst>
                                          <p:attrName>style.visibility</p:attrName>
                                        </p:attrNameLst>
                                      </p:cBhvr>
                                      <p:to>
                                        <p:strVal val="visible"/>
                                      </p:to>
                                    </p:set>
                                    <p:anim by="(-#ppt_w*2)" calcmode="lin" valueType="num">
                                      <p:cBhvr rctx="PPT">
                                        <p:cTn id="65" dur="500" autoRev="1" fill="hold">
                                          <p:stCondLst>
                                            <p:cond delay="0"/>
                                          </p:stCondLst>
                                        </p:cTn>
                                        <p:tgtEl>
                                          <p:spTgt spid="6">
                                            <p:txEl>
                                              <p:pRg st="0" end="0"/>
                                            </p:txEl>
                                          </p:spTgt>
                                        </p:tgtEl>
                                        <p:attrNameLst>
                                          <p:attrName>ppt_w</p:attrName>
                                        </p:attrNameLst>
                                      </p:cBhvr>
                                    </p:anim>
                                    <p:anim by="(#ppt_w*0.50)" calcmode="lin" valueType="num">
                                      <p:cBhvr>
                                        <p:cTn id="66" dur="500" decel="50000" autoRev="1" fill="hold">
                                          <p:stCondLst>
                                            <p:cond delay="0"/>
                                          </p:stCondLst>
                                        </p:cTn>
                                        <p:tgtEl>
                                          <p:spTgt spid="6">
                                            <p:txEl>
                                              <p:pRg st="0" end="0"/>
                                            </p:txEl>
                                          </p:spTgt>
                                        </p:tgtEl>
                                        <p:attrNameLst>
                                          <p:attrName>ppt_x</p:attrName>
                                        </p:attrNameLst>
                                      </p:cBhvr>
                                    </p:anim>
                                    <p:anim from="(-#ppt_h/2)" to="(#ppt_y)" calcmode="lin" valueType="num">
                                      <p:cBhvr>
                                        <p:cTn id="67" dur="1000" fill="hold">
                                          <p:stCondLst>
                                            <p:cond delay="0"/>
                                          </p:stCondLst>
                                        </p:cTn>
                                        <p:tgtEl>
                                          <p:spTgt spid="6">
                                            <p:txEl>
                                              <p:pRg st="0" end="0"/>
                                            </p:txEl>
                                          </p:spTgt>
                                        </p:tgtEl>
                                        <p:attrNameLst>
                                          <p:attrName>ppt_y</p:attrName>
                                        </p:attrNameLst>
                                      </p:cBhvr>
                                    </p:anim>
                                    <p:animRot by="21600000">
                                      <p:cBhvr>
                                        <p:cTn id="68" dur="1000" fill="hold">
                                          <p:stCondLst>
                                            <p:cond delay="0"/>
                                          </p:stCondLst>
                                        </p:cTn>
                                        <p:tgtEl>
                                          <p:spTgt spid="6">
                                            <p:txEl>
                                              <p:pRg st="0" end="0"/>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3000" fill="hold"/>
                                        <p:tgtEl>
                                          <p:spTgt spid="10"/>
                                        </p:tgtEl>
                                        <p:attrNameLst>
                                          <p:attrName>ppt_w</p:attrName>
                                        </p:attrNameLst>
                                      </p:cBhvr>
                                      <p:tavLst>
                                        <p:tav tm="0">
                                          <p:val>
                                            <p:strVal val="#ppt_w*0.05"/>
                                          </p:val>
                                        </p:tav>
                                        <p:tav tm="100000">
                                          <p:val>
                                            <p:strVal val="#ppt_w"/>
                                          </p:val>
                                        </p:tav>
                                      </p:tavLst>
                                    </p:anim>
                                    <p:anim calcmode="lin" valueType="num">
                                      <p:cBhvr>
                                        <p:cTn id="74" dur="3000" fill="hold"/>
                                        <p:tgtEl>
                                          <p:spTgt spid="10"/>
                                        </p:tgtEl>
                                        <p:attrNameLst>
                                          <p:attrName>ppt_h</p:attrName>
                                        </p:attrNameLst>
                                      </p:cBhvr>
                                      <p:tavLst>
                                        <p:tav tm="0">
                                          <p:val>
                                            <p:strVal val="#ppt_h"/>
                                          </p:val>
                                        </p:tav>
                                        <p:tav tm="100000">
                                          <p:val>
                                            <p:strVal val="#ppt_h"/>
                                          </p:val>
                                        </p:tav>
                                      </p:tavLst>
                                    </p:anim>
                                    <p:anim calcmode="lin" valueType="num">
                                      <p:cBhvr>
                                        <p:cTn id="75" dur="3000" fill="hold"/>
                                        <p:tgtEl>
                                          <p:spTgt spid="10"/>
                                        </p:tgtEl>
                                        <p:attrNameLst>
                                          <p:attrName>ppt_x</p:attrName>
                                        </p:attrNameLst>
                                      </p:cBhvr>
                                      <p:tavLst>
                                        <p:tav tm="0">
                                          <p:val>
                                            <p:strVal val="#ppt_x-.2"/>
                                          </p:val>
                                        </p:tav>
                                        <p:tav tm="100000">
                                          <p:val>
                                            <p:strVal val="#ppt_x"/>
                                          </p:val>
                                        </p:tav>
                                      </p:tavLst>
                                    </p:anim>
                                    <p:anim calcmode="lin" valueType="num">
                                      <p:cBhvr>
                                        <p:cTn id="76" dur="3000" fill="hold"/>
                                        <p:tgtEl>
                                          <p:spTgt spid="10"/>
                                        </p:tgtEl>
                                        <p:attrNameLst>
                                          <p:attrName>ppt_y</p:attrName>
                                        </p:attrNameLst>
                                      </p:cBhvr>
                                      <p:tavLst>
                                        <p:tav tm="0">
                                          <p:val>
                                            <p:strVal val="#ppt_y"/>
                                          </p:val>
                                        </p:tav>
                                        <p:tav tm="100000">
                                          <p:val>
                                            <p:strVal val="#ppt_y"/>
                                          </p:val>
                                        </p:tav>
                                      </p:tavLst>
                                    </p:anim>
                                    <p:animEffect transition="in" filter="fade">
                                      <p:cBhvr>
                                        <p:cTn id="77" dur="3000"/>
                                        <p:tgtEl>
                                          <p:spTgt spid="10"/>
                                        </p:tgtEl>
                                      </p:cBhvr>
                                    </p:animEffect>
                                  </p:childTnLst>
                                </p:cTn>
                              </p:par>
                            </p:childTnLst>
                          </p:cTn>
                        </p:par>
                        <p:par>
                          <p:cTn id="78" fill="hold">
                            <p:stCondLst>
                              <p:cond delay="3000"/>
                            </p:stCondLst>
                            <p:childTnLst>
                              <p:par>
                                <p:cTn id="79" presetID="34" presetClass="entr" presetSubtype="0" fill="hold" grpId="0" nodeType="afterEffect">
                                  <p:stCondLst>
                                    <p:cond delay="2000"/>
                                  </p:stCondLst>
                                  <p:childTnLst>
                                    <p:set>
                                      <p:cBhvr>
                                        <p:cTn id="80" dur="1" fill="hold">
                                          <p:stCondLst>
                                            <p:cond delay="0"/>
                                          </p:stCondLst>
                                        </p:cTn>
                                        <p:tgtEl>
                                          <p:spTgt spid="16"/>
                                        </p:tgtEl>
                                        <p:attrNameLst>
                                          <p:attrName>style.visibility</p:attrName>
                                        </p:attrNameLst>
                                      </p:cBhvr>
                                      <p:to>
                                        <p:strVal val="visible"/>
                                      </p:to>
                                    </p:set>
                                    <p:anim from="(-#ppt_w/2)" to="(#ppt_x)" calcmode="lin" valueType="num">
                                      <p:cBhvr>
                                        <p:cTn id="81" dur="3000" fill="hold">
                                          <p:stCondLst>
                                            <p:cond delay="0"/>
                                          </p:stCondLst>
                                        </p:cTn>
                                        <p:tgtEl>
                                          <p:spTgt spid="16"/>
                                        </p:tgtEl>
                                        <p:attrNameLst>
                                          <p:attrName>ppt_x</p:attrName>
                                        </p:attrNameLst>
                                      </p:cBhvr>
                                    </p:anim>
                                    <p:anim from="0" to="-1.0" calcmode="lin" valueType="num">
                                      <p:cBhvr>
                                        <p:cTn id="82" dur="1000" decel="50000" autoRev="1" fill="hold">
                                          <p:stCondLst>
                                            <p:cond delay="3000"/>
                                          </p:stCondLst>
                                        </p:cTn>
                                        <p:tgtEl>
                                          <p:spTgt spid="16"/>
                                        </p:tgtEl>
                                        <p:attrNameLst>
                                          <p:attrName>xshear</p:attrName>
                                        </p:attrNameLst>
                                      </p:cBhvr>
                                    </p:anim>
                                    <p:animScale>
                                      <p:cBhvr>
                                        <p:cTn id="83" dur="1000" decel="100000" autoRev="1" fill="hold">
                                          <p:stCondLst>
                                            <p:cond delay="3000"/>
                                          </p:stCondLst>
                                        </p:cTn>
                                        <p:tgtEl>
                                          <p:spTgt spid="16"/>
                                        </p:tgtEl>
                                      </p:cBhvr>
                                      <p:from x="100000" y="100000"/>
                                      <p:to x="80000" y="100000"/>
                                    </p:animScale>
                                    <p:anim by="(#ppt_h/3+#ppt_w*0.1)" calcmode="lin" valueType="num">
                                      <p:cBhvr additive="sum">
                                        <p:cTn id="84" dur="1000" decel="100000" autoRev="1" fill="hold">
                                          <p:stCondLst>
                                            <p:cond delay="3000"/>
                                          </p:stCondLst>
                                        </p:cTn>
                                        <p:tgtEl>
                                          <p:spTgt spid="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5" grpId="0" uiExpand="1" build="p" animBg="1"/>
      <p:bldP spid="6" grpId="0" uiExpand="1" build="p" animBg="1"/>
      <p:bldP spid="7" grpId="0" animBg="1"/>
      <p:bldP spid="9" grpId="0" animBg="1"/>
      <p:bldP spid="10"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4114800" cy="1399032"/>
          </a:xfrm>
        </p:spPr>
        <p:txBody>
          <a:bodyPr/>
          <a:lstStyle/>
          <a:p>
            <a:pPr algn="ctr"/>
            <a:r>
              <a:rPr lang="en-US" dirty="0" smtClean="0"/>
              <a:t>Command Economy	</a:t>
            </a:r>
            <a:endParaRPr lang="en-US" dirty="0"/>
          </a:p>
        </p:txBody>
      </p:sp>
      <p:sp>
        <p:nvSpPr>
          <p:cNvPr id="3" name="Content Placeholder 2"/>
          <p:cNvSpPr>
            <a:spLocks noGrp="1"/>
          </p:cNvSpPr>
          <p:nvPr>
            <p:ph sz="half" idx="1"/>
          </p:nvPr>
        </p:nvSpPr>
        <p:spPr>
          <a:xfrm>
            <a:off x="457200" y="2209800"/>
            <a:ext cx="4038600" cy="4038601"/>
          </a:xfrm>
        </p:spPr>
        <p:txBody>
          <a:bodyPr>
            <a:normAutofit fontScale="92500" lnSpcReduction="10000"/>
          </a:bodyPr>
          <a:lstStyle/>
          <a:p>
            <a:r>
              <a:rPr lang="en-US" dirty="0" smtClean="0"/>
              <a:t>The government makes all economic decisions</a:t>
            </a:r>
          </a:p>
          <a:p>
            <a:r>
              <a:rPr lang="en-US" dirty="0" smtClean="0"/>
              <a:t>Soviet Union uses this to control citizens, limits freedom</a:t>
            </a:r>
          </a:p>
          <a:p>
            <a:r>
              <a:rPr lang="en-US" dirty="0" smtClean="0"/>
              <a:t>People had inferior products and saw no improvement</a:t>
            </a:r>
          </a:p>
          <a:p>
            <a:r>
              <a:rPr lang="en-US" dirty="0" smtClean="0"/>
              <a:t>Standard of living was low</a:t>
            </a:r>
            <a:endParaRPr lang="en-US" dirty="0"/>
          </a:p>
        </p:txBody>
      </p:sp>
      <p:sp>
        <p:nvSpPr>
          <p:cNvPr id="4" name="Content Placeholder 3"/>
          <p:cNvSpPr>
            <a:spLocks noGrp="1"/>
          </p:cNvSpPr>
          <p:nvPr>
            <p:ph sz="half" idx="2"/>
          </p:nvPr>
        </p:nvSpPr>
        <p:spPr>
          <a:xfrm>
            <a:off x="4648200" y="4038600"/>
            <a:ext cx="4038600" cy="2590801"/>
          </a:xfrm>
        </p:spPr>
        <p:txBody>
          <a:bodyPr>
            <a:normAutofit fontScale="92500" lnSpcReduction="10000"/>
          </a:bodyPr>
          <a:lstStyle/>
          <a:p>
            <a:r>
              <a:rPr lang="en-US" dirty="0" smtClean="0"/>
              <a:t>1985, new leader Mikhail Gorbachev comes to power</a:t>
            </a:r>
          </a:p>
          <a:p>
            <a:r>
              <a:rPr lang="en-US" dirty="0" smtClean="0"/>
              <a:t>Ends censorship and restructures government for more openness (</a:t>
            </a:r>
            <a:r>
              <a:rPr lang="en-US" dirty="0" smtClean="0">
                <a:solidFill>
                  <a:srgbClr val="FF0000"/>
                </a:solidFill>
              </a:rPr>
              <a:t>Glasnost</a:t>
            </a:r>
            <a:r>
              <a:rPr lang="en-US" dirty="0" smtClean="0"/>
              <a:t>)</a:t>
            </a:r>
          </a:p>
          <a:p>
            <a:pPr>
              <a:buNone/>
            </a:pPr>
            <a:endParaRPr lang="en-US" dirty="0"/>
          </a:p>
        </p:txBody>
      </p:sp>
      <p:pic>
        <p:nvPicPr>
          <p:cNvPr id="1026" name="Picture 2" descr="http://ts4.mm.bing.net/th?id=H.4689061587189883&amp;pid=1.7&amp;w=112&amp;h=151&amp;c=7&amp;rs=1"/>
          <p:cNvPicPr>
            <a:picLocks noChangeAspect="1" noChangeArrowheads="1"/>
          </p:cNvPicPr>
          <p:nvPr/>
        </p:nvPicPr>
        <p:blipFill>
          <a:blip r:embed="rId3" cstate="print"/>
          <a:srcRect/>
          <a:stretch>
            <a:fillRect/>
          </a:stretch>
        </p:blipFill>
        <p:spPr bwMode="auto">
          <a:xfrm>
            <a:off x="5181600" y="457200"/>
            <a:ext cx="2828926" cy="33528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5" presetClass="entr" presetSubtype="1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checkerboard(across)">
                                      <p:cBhvr>
                                        <p:cTn id="40" dur="50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additive="base">
                                        <p:cTn id="45"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 cy="5943600"/>
          </a:xfrm>
        </p:spPr>
        <p:txBody>
          <a:bodyPr>
            <a:normAutofit/>
          </a:bodyPr>
          <a:lstStyle/>
          <a:p>
            <a:pPr algn="ctr"/>
            <a:r>
              <a:rPr lang="en-US" sz="4400" dirty="0" smtClean="0"/>
              <a:t>Soviet Union Falls</a:t>
            </a:r>
            <a:endParaRPr lang="en-US" sz="4400" dirty="0"/>
          </a:p>
        </p:txBody>
      </p:sp>
      <p:sp>
        <p:nvSpPr>
          <p:cNvPr id="3" name="Text Placeholder 2"/>
          <p:cNvSpPr>
            <a:spLocks noGrp="1"/>
          </p:cNvSpPr>
          <p:nvPr>
            <p:ph type="body" idx="2"/>
          </p:nvPr>
        </p:nvSpPr>
        <p:spPr>
          <a:xfrm>
            <a:off x="1135856" y="367664"/>
            <a:ext cx="7322344" cy="2070736"/>
          </a:xfrm>
        </p:spPr>
        <p:txBody>
          <a:bodyPr>
            <a:normAutofit fontScale="92500" lnSpcReduction="10000"/>
          </a:bodyPr>
          <a:lstStyle/>
          <a:p>
            <a:pPr algn="ctr"/>
            <a:r>
              <a:rPr lang="en-US" sz="2800" dirty="0" smtClean="0"/>
              <a:t>*1991, Soviet Union breaks apart into 12 separate countries</a:t>
            </a:r>
          </a:p>
          <a:p>
            <a:pPr algn="ctr"/>
            <a:endParaRPr lang="en-US" sz="2800" dirty="0" smtClean="0"/>
          </a:p>
          <a:p>
            <a:pPr algn="ctr"/>
            <a:r>
              <a:rPr lang="en-US" sz="2800" dirty="0" smtClean="0"/>
              <a:t>*Many </a:t>
            </a:r>
            <a:r>
              <a:rPr lang="en-US" sz="2800" dirty="0" smtClean="0">
                <a:solidFill>
                  <a:srgbClr val="FFFF00"/>
                </a:solidFill>
              </a:rPr>
              <a:t>Nationalist </a:t>
            </a:r>
            <a:r>
              <a:rPr lang="en-US" sz="2800" dirty="0" smtClean="0"/>
              <a:t>groups call for independence</a:t>
            </a:r>
          </a:p>
          <a:p>
            <a:endParaRPr lang="en-US" sz="2800" dirty="0" smtClean="0"/>
          </a:p>
          <a:p>
            <a:endParaRPr lang="en-US" dirty="0"/>
          </a:p>
        </p:txBody>
      </p:sp>
      <p:pic>
        <p:nvPicPr>
          <p:cNvPr id="46084" name="Picture 4" descr="http://ts1.mm.bing.net/th?id=H.4563399440531556&amp;pid=1.7&amp;w=199&amp;h=150&amp;c=7&amp;rs=1"/>
          <p:cNvPicPr>
            <a:picLocks noChangeAspect="1" noChangeArrowheads="1"/>
          </p:cNvPicPr>
          <p:nvPr/>
        </p:nvPicPr>
        <p:blipFill>
          <a:blip r:embed="rId3" cstate="print"/>
          <a:srcRect/>
          <a:stretch>
            <a:fillRect/>
          </a:stretch>
        </p:blipFill>
        <p:spPr bwMode="auto">
          <a:xfrm>
            <a:off x="838200" y="2362200"/>
            <a:ext cx="5403088" cy="4072680"/>
          </a:xfrm>
          <a:prstGeom prst="rect">
            <a:avLst/>
          </a:prstGeom>
          <a:noFill/>
        </p:spPr>
      </p:pic>
      <p:sp>
        <p:nvSpPr>
          <p:cNvPr id="7" name="TextBox 6"/>
          <p:cNvSpPr txBox="1"/>
          <p:nvPr/>
        </p:nvSpPr>
        <p:spPr>
          <a:xfrm>
            <a:off x="6324600" y="3200400"/>
            <a:ext cx="2590800" cy="2246769"/>
          </a:xfrm>
          <a:prstGeom prst="rect">
            <a:avLst/>
          </a:prstGeom>
          <a:noFill/>
        </p:spPr>
        <p:txBody>
          <a:bodyPr wrap="square" rtlCol="0">
            <a:spAutoFit/>
          </a:bodyPr>
          <a:lstStyle/>
          <a:p>
            <a:pPr algn="ctr"/>
            <a:r>
              <a:rPr lang="en-US" sz="2800" dirty="0" smtClean="0">
                <a:solidFill>
                  <a:srgbClr val="FFC000"/>
                </a:solidFill>
              </a:rPr>
              <a:t>U.S. is the only “</a:t>
            </a:r>
            <a:r>
              <a:rPr lang="en-US" sz="2800" dirty="0" smtClean="0">
                <a:solidFill>
                  <a:schemeClr val="accent5">
                    <a:lumMod val="40000"/>
                    <a:lumOff val="60000"/>
                  </a:schemeClr>
                </a:solidFill>
              </a:rPr>
              <a:t>superpower</a:t>
            </a:r>
            <a:r>
              <a:rPr lang="en-US" sz="2800" dirty="0" smtClean="0">
                <a:solidFill>
                  <a:srgbClr val="FFC000"/>
                </a:solidFill>
              </a:rPr>
              <a:t>” left after winning the Cold War.</a:t>
            </a:r>
            <a:endParaRPr lang="en-US" sz="2800" dirty="0">
              <a:solidFill>
                <a:srgbClr val="FFC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
                                        </p:tgtEl>
                                      </p:cBhvr>
                                      <p:by x="150000" y="100000"/>
                                    </p:animScale>
                                  </p:childTnLst>
                                </p:cTn>
                              </p:par>
                              <p:par>
                                <p:cTn id="7" presetID="53"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1" dur="2000"/>
                                        <p:tgtEl>
                                          <p:spTgt spid="3">
                                            <p:txEl>
                                              <p:pRg st="0" end="0"/>
                                            </p:txEl>
                                          </p:spTgt>
                                        </p:tgtEl>
                                      </p:cBhvr>
                                    </p:animEffect>
                                  </p:childTnLst>
                                </p:cTn>
                              </p:par>
                              <p:par>
                                <p:cTn id="12" presetID="26" presetClass="emph" presetSubtype="0" repeatCount="3000" fill="hold" nodeType="withEffect">
                                  <p:stCondLst>
                                    <p:cond delay="0"/>
                                  </p:stCondLst>
                                  <p:childTnLst>
                                    <p:animEffect transition="out" filter="fade">
                                      <p:cBhvr>
                                        <p:cTn id="13" dur="500" tmFilter="0, 0; .2, .5; .8, .5; 1, 0"/>
                                        <p:tgtEl>
                                          <p:spTgt spid="46084"/>
                                        </p:tgtEl>
                                      </p:cBhvr>
                                    </p:animEffect>
                                    <p:animScale>
                                      <p:cBhvr>
                                        <p:cTn id="14" dur="250" autoRev="1" fill="hold"/>
                                        <p:tgtEl>
                                          <p:spTgt spid="4608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3000" fill="hold"/>
                                        <p:tgtEl>
                                          <p:spTgt spid="7"/>
                                        </p:tgtEl>
                                        <p:attrNameLst>
                                          <p:attrName>ppt_x</p:attrName>
                                        </p:attrNameLst>
                                      </p:cBhvr>
                                      <p:tavLst>
                                        <p:tav tm="0">
                                          <p:val>
                                            <p:strVal val="#ppt_x-.2"/>
                                          </p:val>
                                        </p:tav>
                                        <p:tav tm="100000">
                                          <p:val>
                                            <p:strVal val="#ppt_x"/>
                                          </p:val>
                                        </p:tav>
                                      </p:tavLst>
                                    </p:anim>
                                    <p:anim calcmode="lin" valueType="num">
                                      <p:cBhvr>
                                        <p:cTn id="27"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6400" y="152400"/>
            <a:ext cx="7315200" cy="1190625"/>
          </a:xfrm>
          <a:prstGeom prst="rect">
            <a:avLst/>
          </a:prstGeom>
          <a:noFill/>
          <a:ln w="9525">
            <a:noFill/>
            <a:miter lim="800000"/>
            <a:headEnd/>
            <a:tailEnd/>
          </a:ln>
          <a:effectLst/>
        </p:spPr>
        <p:txBody>
          <a:bodyPr>
            <a:spAutoFit/>
          </a:bodyPr>
          <a:lstStyle/>
          <a:p>
            <a:pPr algn="ctr">
              <a:spcBef>
                <a:spcPct val="50000"/>
              </a:spcBef>
            </a:pPr>
            <a:r>
              <a:rPr lang="en-US" sz="3600" b="1" u="sng">
                <a:solidFill>
                  <a:srgbClr val="D40000"/>
                </a:solidFill>
                <a:effectLst>
                  <a:outerShdw blurRad="38100" dist="38100" dir="2700000" algn="tl">
                    <a:srgbClr val="C0C0C0"/>
                  </a:outerShdw>
                </a:effectLst>
              </a:rPr>
              <a:t>N</a:t>
            </a:r>
            <a:r>
              <a:rPr lang="en-US" sz="3600" b="1">
                <a:solidFill>
                  <a:srgbClr val="D40000"/>
                </a:solidFill>
                <a:effectLst>
                  <a:outerShdw blurRad="38100" dist="38100" dir="2700000" algn="tl">
                    <a:srgbClr val="C0C0C0"/>
                  </a:outerShdw>
                </a:effectLst>
              </a:rPr>
              <a:t>orth </a:t>
            </a:r>
            <a:r>
              <a:rPr lang="en-US" sz="3600" b="1" u="sng">
                <a:solidFill>
                  <a:srgbClr val="D40000"/>
                </a:solidFill>
                <a:effectLst>
                  <a:outerShdw blurRad="38100" dist="38100" dir="2700000" algn="tl">
                    <a:srgbClr val="C0C0C0"/>
                  </a:outerShdw>
                </a:effectLst>
              </a:rPr>
              <a:t>A</a:t>
            </a:r>
            <a:r>
              <a:rPr lang="en-US" sz="3600" b="1">
                <a:solidFill>
                  <a:srgbClr val="D40000"/>
                </a:solidFill>
                <a:effectLst>
                  <a:outerShdw blurRad="38100" dist="38100" dir="2700000" algn="tl">
                    <a:srgbClr val="C0C0C0"/>
                  </a:outerShdw>
                </a:effectLst>
              </a:rPr>
              <a:t>tlantic </a:t>
            </a:r>
            <a:r>
              <a:rPr lang="en-US" sz="3600" b="1" u="sng">
                <a:solidFill>
                  <a:srgbClr val="D40000"/>
                </a:solidFill>
                <a:effectLst>
                  <a:outerShdw blurRad="38100" dist="38100" dir="2700000" algn="tl">
                    <a:srgbClr val="C0C0C0"/>
                  </a:outerShdw>
                </a:effectLst>
              </a:rPr>
              <a:t>T</a:t>
            </a:r>
            <a:r>
              <a:rPr lang="en-US" sz="3600" b="1">
                <a:solidFill>
                  <a:srgbClr val="D40000"/>
                </a:solidFill>
                <a:effectLst>
                  <a:outerShdw blurRad="38100" dist="38100" dir="2700000" algn="tl">
                    <a:srgbClr val="C0C0C0"/>
                  </a:outerShdw>
                </a:effectLst>
              </a:rPr>
              <a:t>reaty </a:t>
            </a:r>
            <a:r>
              <a:rPr lang="en-US" sz="3600" b="1" u="sng">
                <a:solidFill>
                  <a:srgbClr val="D40000"/>
                </a:solidFill>
                <a:effectLst>
                  <a:outerShdw blurRad="38100" dist="38100" dir="2700000" algn="tl">
                    <a:srgbClr val="C0C0C0"/>
                  </a:outerShdw>
                </a:effectLst>
              </a:rPr>
              <a:t>O</a:t>
            </a:r>
            <a:r>
              <a:rPr lang="en-US" sz="3600" b="1">
                <a:solidFill>
                  <a:srgbClr val="D40000"/>
                </a:solidFill>
                <a:effectLst>
                  <a:outerShdw blurRad="38100" dist="38100" dir="2700000" algn="tl">
                    <a:srgbClr val="C0C0C0"/>
                  </a:outerShdw>
                </a:effectLst>
              </a:rPr>
              <a:t>rganization (1949)</a:t>
            </a:r>
          </a:p>
        </p:txBody>
      </p:sp>
      <p:sp>
        <p:nvSpPr>
          <p:cNvPr id="7172" name="Text Box 4"/>
          <p:cNvSpPr txBox="1">
            <a:spLocks noChangeArrowheads="1"/>
          </p:cNvSpPr>
          <p:nvPr/>
        </p:nvSpPr>
        <p:spPr bwMode="auto">
          <a:xfrm>
            <a:off x="1981200" y="3725863"/>
            <a:ext cx="3124200" cy="2903537"/>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United States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Belgium</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Britain</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Canada</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Denmark</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France</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Iceland</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Italy</a:t>
            </a:r>
          </a:p>
        </p:txBody>
      </p:sp>
      <p:sp>
        <p:nvSpPr>
          <p:cNvPr id="7173" name="Text Box 5"/>
          <p:cNvSpPr txBox="1">
            <a:spLocks noChangeArrowheads="1"/>
          </p:cNvSpPr>
          <p:nvPr/>
        </p:nvSpPr>
        <p:spPr bwMode="auto">
          <a:xfrm>
            <a:off x="6019800" y="3733800"/>
            <a:ext cx="2895600" cy="2781300"/>
          </a:xfrm>
          <a:prstGeom prst="rect">
            <a:avLst/>
          </a:prstGeom>
          <a:noFill/>
          <a:ln w="9525">
            <a:noFill/>
            <a:miter lim="800000"/>
            <a:headEnd/>
            <a:tailEnd/>
          </a:ln>
          <a:effectLst/>
        </p:spPr>
        <p:txBody>
          <a:bodyPr>
            <a:spAutoFit/>
          </a:bodyPr>
          <a:lstStyle/>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Luxemburg</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Netherlands</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Norway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Portugal</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1952: Greece &amp; </a:t>
            </a:r>
            <a:br>
              <a:rPr lang="en-US" sz="1600" b="1">
                <a:effectLst>
                  <a:outerShdw blurRad="38100" dist="38100" dir="2700000" algn="tl">
                    <a:srgbClr val="C0C0C0"/>
                  </a:outerShdw>
                </a:effectLst>
                <a:latin typeface="Comic Sans MS" pitchFamily="66" charset="0"/>
              </a:rPr>
            </a:br>
            <a:r>
              <a:rPr lang="en-US" sz="1600" b="1">
                <a:effectLst>
                  <a:outerShdw blurRad="38100" dist="38100" dir="2700000" algn="tl">
                    <a:srgbClr val="C0C0C0"/>
                  </a:outerShdw>
                </a:effectLst>
                <a:latin typeface="Comic Sans MS" pitchFamily="66" charset="0"/>
              </a:rPr>
              <a:t>       Turkey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1955: West Germany</a:t>
            </a:r>
          </a:p>
          <a:p>
            <a:pPr marL="398463" indent="-398463">
              <a:spcBef>
                <a:spcPct val="50000"/>
              </a:spcBef>
              <a:buClr>
                <a:schemeClr val="accent2"/>
              </a:buClr>
              <a:buSzPct val="105000"/>
              <a:buFont typeface="Wingdings" pitchFamily="2" charset="2"/>
              <a:buChar char="v"/>
            </a:pPr>
            <a:r>
              <a:rPr lang="en-US" sz="1600" b="1">
                <a:effectLst>
                  <a:outerShdw blurRad="38100" dist="38100" dir="2700000" algn="tl">
                    <a:srgbClr val="C0C0C0"/>
                  </a:outerShdw>
                </a:effectLst>
                <a:latin typeface="Comic Sans MS" pitchFamily="66" charset="0"/>
              </a:rPr>
              <a:t>1983: Spain</a:t>
            </a:r>
          </a:p>
        </p:txBody>
      </p:sp>
      <p:pic>
        <p:nvPicPr>
          <p:cNvPr id="7174" name="Picture 6" descr="Map_of_NATO_countries2"/>
          <p:cNvPicPr>
            <a:picLocks noChangeAspect="1" noChangeArrowheads="1"/>
          </p:cNvPicPr>
          <p:nvPr/>
        </p:nvPicPr>
        <p:blipFill>
          <a:blip r:embed="rId2" cstate="print">
            <a:lum bright="-6000" contrast="6000"/>
          </a:blip>
          <a:srcRect b="4283"/>
          <a:stretch>
            <a:fillRect/>
          </a:stretch>
        </p:blipFill>
        <p:spPr bwMode="auto">
          <a:xfrm>
            <a:off x="2566988" y="1447800"/>
            <a:ext cx="5510212" cy="2057400"/>
          </a:xfrm>
          <a:prstGeom prst="rect">
            <a:avLst/>
          </a:prstGeom>
          <a:noFill/>
          <a:ln w="9525">
            <a:solidFill>
              <a:schemeClr val="tx2"/>
            </a:solidFill>
            <a:miter lim="800000"/>
            <a:headEnd/>
            <a:tailEnd/>
          </a:ln>
        </p:spPr>
      </p:pic>
      <p:pic>
        <p:nvPicPr>
          <p:cNvPr id="7175" name="Picture 7" descr="NATO Flag"/>
          <p:cNvPicPr>
            <a:picLocks noChangeAspect="1" noChangeArrowheads="1"/>
          </p:cNvPicPr>
          <p:nvPr/>
        </p:nvPicPr>
        <p:blipFill>
          <a:blip r:embed="rId3" cstate="print">
            <a:lum contrast="6000"/>
          </a:blip>
          <a:srcRect/>
          <a:stretch>
            <a:fillRect/>
          </a:stretch>
        </p:blipFill>
        <p:spPr bwMode="auto">
          <a:xfrm>
            <a:off x="4076700" y="4495800"/>
            <a:ext cx="1562100" cy="12366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52600" y="273050"/>
            <a:ext cx="70866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D40000"/>
                </a:solidFill>
                <a:effectLst>
                  <a:outerShdw blurRad="38100" dist="38100" dir="2700000" algn="tl">
                    <a:srgbClr val="C0C0C0"/>
                  </a:outerShdw>
                </a:effectLst>
              </a:rPr>
              <a:t>Warsaw Pact (1955)</a:t>
            </a:r>
          </a:p>
        </p:txBody>
      </p:sp>
      <p:pic>
        <p:nvPicPr>
          <p:cNvPr id="49156" name="Picture 4" descr="Map_of_Warsaw_Pact_countries"/>
          <p:cNvPicPr>
            <a:picLocks noChangeAspect="1" noChangeArrowheads="1"/>
          </p:cNvPicPr>
          <p:nvPr/>
        </p:nvPicPr>
        <p:blipFill>
          <a:blip r:embed="rId2" cstate="print">
            <a:lum contrast="6000"/>
          </a:blip>
          <a:srcRect/>
          <a:stretch>
            <a:fillRect/>
          </a:stretch>
        </p:blipFill>
        <p:spPr bwMode="auto">
          <a:xfrm>
            <a:off x="2514600" y="2257425"/>
            <a:ext cx="5676900" cy="2085975"/>
          </a:xfrm>
          <a:prstGeom prst="rect">
            <a:avLst/>
          </a:prstGeom>
          <a:noFill/>
          <a:ln w="9525">
            <a:solidFill>
              <a:schemeClr val="tx2"/>
            </a:solidFill>
            <a:miter lim="800000"/>
            <a:headEnd/>
            <a:tailEnd/>
          </a:ln>
        </p:spPr>
      </p:pic>
      <p:pic>
        <p:nvPicPr>
          <p:cNvPr id="49157" name="Picture 5" descr="Warsaw_Pact_seal"/>
          <p:cNvPicPr>
            <a:picLocks noChangeAspect="1" noChangeArrowheads="1"/>
          </p:cNvPicPr>
          <p:nvPr/>
        </p:nvPicPr>
        <p:blipFill>
          <a:blip r:embed="rId3" cstate="print"/>
          <a:srcRect/>
          <a:stretch>
            <a:fillRect/>
          </a:stretch>
        </p:blipFill>
        <p:spPr bwMode="auto">
          <a:xfrm>
            <a:off x="4800600" y="1019175"/>
            <a:ext cx="990600" cy="962025"/>
          </a:xfrm>
          <a:prstGeom prst="rect">
            <a:avLst/>
          </a:prstGeom>
          <a:noFill/>
        </p:spPr>
      </p:pic>
      <p:sp>
        <p:nvSpPr>
          <p:cNvPr id="49159" name="Text Box 7"/>
          <p:cNvSpPr txBox="1">
            <a:spLocks noChangeArrowheads="1"/>
          </p:cNvSpPr>
          <p:nvPr/>
        </p:nvSpPr>
        <p:spPr bwMode="auto">
          <a:xfrm>
            <a:off x="29718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U. S. S. R.</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Albania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Bulgaria</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Czechoslovakia</a:t>
            </a:r>
          </a:p>
        </p:txBody>
      </p:sp>
      <p:sp>
        <p:nvSpPr>
          <p:cNvPr id="49160" name="Text Box 8"/>
          <p:cNvSpPr txBox="1">
            <a:spLocks noChangeArrowheads="1"/>
          </p:cNvSpPr>
          <p:nvPr/>
        </p:nvSpPr>
        <p:spPr bwMode="auto">
          <a:xfrm>
            <a:off x="5715000" y="4643438"/>
            <a:ext cx="2362200" cy="1604962"/>
          </a:xfrm>
          <a:prstGeom prst="rect">
            <a:avLst/>
          </a:prstGeom>
          <a:noFill/>
          <a:ln w="9525">
            <a:noFill/>
            <a:miter lim="800000"/>
            <a:headEnd/>
            <a:tailEnd/>
          </a:ln>
          <a:effectLst/>
        </p:spPr>
        <p:txBody>
          <a:bodyPr>
            <a:spAutoFit/>
          </a:bodyPr>
          <a:lstStyle/>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East Germany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Hungary</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Poland</a:t>
            </a:r>
          </a:p>
          <a:p>
            <a:pPr marL="398463" indent="-398463">
              <a:spcBef>
                <a:spcPct val="50000"/>
              </a:spcBef>
              <a:buClr>
                <a:srgbClr val="D40000"/>
              </a:buClr>
              <a:buFont typeface="Zymbols" pitchFamily="2" charset="0"/>
              <a:buChar char="}"/>
            </a:pPr>
            <a:r>
              <a:rPr lang="en-US" b="1">
                <a:effectLst>
                  <a:outerShdw blurRad="38100" dist="38100" dir="2700000" algn="tl">
                    <a:srgbClr val="C0C0C0"/>
                  </a:outerShdw>
                </a:effectLst>
                <a:latin typeface="Comic Sans MS" pitchFamily="66" charset="0"/>
              </a:rPr>
              <a:t>Rumania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Berlin Wall</a:t>
            </a:r>
            <a:endParaRPr lang="en-US" dirty="0"/>
          </a:p>
        </p:txBody>
      </p:sp>
      <p:sp>
        <p:nvSpPr>
          <p:cNvPr id="4" name="Text Placeholder 3"/>
          <p:cNvSpPr>
            <a:spLocks noGrp="1"/>
          </p:cNvSpPr>
          <p:nvPr>
            <p:ph type="body" sz="half" idx="2"/>
          </p:nvPr>
        </p:nvSpPr>
        <p:spPr>
          <a:xfrm>
            <a:off x="1143000" y="5562600"/>
            <a:ext cx="7333488"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600" dirty="0" smtClean="0"/>
              <a:t>-Many people were leaving East Germany to go West</a:t>
            </a:r>
          </a:p>
          <a:p>
            <a:r>
              <a:rPr lang="en-US" sz="1600" dirty="0" smtClean="0"/>
              <a:t>-East Germans build it to separate East Germany (communist) from West Germany (democratic)</a:t>
            </a:r>
          </a:p>
          <a:p>
            <a:r>
              <a:rPr lang="en-US" sz="1600" dirty="0" smtClean="0"/>
              <a:t>-kept people from leaving the East</a:t>
            </a:r>
            <a:endParaRPr lang="en-US" sz="1600" dirty="0"/>
          </a:p>
        </p:txBody>
      </p:sp>
      <p:pic>
        <p:nvPicPr>
          <p:cNvPr id="1030" name="Picture 6" descr="C:\Documents and Settings\kcs user\Local Settings\Temporary Internet Files\Content.IE5\63Q56T8D\MPj01785440000[1].jpg"/>
          <p:cNvPicPr>
            <a:picLocks noChangeAspect="1" noChangeArrowheads="1"/>
          </p:cNvPicPr>
          <p:nvPr/>
        </p:nvPicPr>
        <p:blipFill>
          <a:blip r:embed="rId2" cstate="print"/>
          <a:srcRect/>
          <a:stretch>
            <a:fillRect/>
          </a:stretch>
        </p:blipFill>
        <p:spPr bwMode="auto">
          <a:xfrm>
            <a:off x="1066800" y="381000"/>
            <a:ext cx="7752106" cy="51422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47800" y="236538"/>
            <a:ext cx="7696200" cy="625475"/>
          </a:xfrm>
          <a:prstGeom prst="rect">
            <a:avLst/>
          </a:prstGeom>
          <a:noFill/>
          <a:ln w="9525">
            <a:noFill/>
            <a:miter lim="800000"/>
            <a:headEnd/>
            <a:tailEnd/>
          </a:ln>
          <a:effectLst/>
        </p:spPr>
        <p:txBody>
          <a:bodyPr anchor="ctr">
            <a:spAutoFit/>
          </a:bodyPr>
          <a:lstStyle/>
          <a:p>
            <a:pPr algn="ctr">
              <a:spcBef>
                <a:spcPct val="50000"/>
              </a:spcBef>
            </a:pPr>
            <a:r>
              <a:rPr lang="en-US" sz="3500" b="1">
                <a:solidFill>
                  <a:srgbClr val="D40000"/>
                </a:solidFill>
                <a:effectLst>
                  <a:outerShdw blurRad="38100" dist="38100" dir="2700000" algn="tl">
                    <a:srgbClr val="C0C0C0"/>
                  </a:outerShdw>
                </a:effectLst>
              </a:rPr>
              <a:t>The Berlin Wall Goes Up (1961)</a:t>
            </a:r>
          </a:p>
        </p:txBody>
      </p:sp>
      <p:pic>
        <p:nvPicPr>
          <p:cNvPr id="83971" name="Picture 3" descr="clearpixel"/>
          <p:cNvPicPr>
            <a:picLocks noChangeAspect="1" noChangeArrowheads="1"/>
          </p:cNvPicPr>
          <p:nvPr/>
        </p:nvPicPr>
        <p:blipFill>
          <a:blip r:embed="rId2"/>
          <a:srcRect/>
          <a:stretch>
            <a:fillRect/>
          </a:stretch>
        </p:blipFill>
        <p:spPr bwMode="auto">
          <a:xfrm>
            <a:off x="2009775" y="-187325"/>
            <a:ext cx="95250" cy="9525"/>
          </a:xfrm>
          <a:prstGeom prst="rect">
            <a:avLst/>
          </a:prstGeom>
          <a:noFill/>
        </p:spPr>
      </p:pic>
      <p:pic>
        <p:nvPicPr>
          <p:cNvPr id="83972" name="Picture 4" descr="clearpixel"/>
          <p:cNvPicPr>
            <a:picLocks noChangeAspect="1" noChangeArrowheads="1"/>
          </p:cNvPicPr>
          <p:nvPr/>
        </p:nvPicPr>
        <p:blipFill>
          <a:blip r:embed="rId2"/>
          <a:srcRect/>
          <a:stretch>
            <a:fillRect/>
          </a:stretch>
        </p:blipFill>
        <p:spPr bwMode="auto">
          <a:xfrm>
            <a:off x="3135313" y="-461963"/>
            <a:ext cx="561975" cy="9525"/>
          </a:xfrm>
          <a:prstGeom prst="rect">
            <a:avLst/>
          </a:prstGeom>
          <a:noFill/>
        </p:spPr>
      </p:pic>
      <p:pic>
        <p:nvPicPr>
          <p:cNvPr id="83973" name="Picture 5" descr="clearpixel"/>
          <p:cNvPicPr>
            <a:picLocks noChangeAspect="1" noChangeArrowheads="1"/>
          </p:cNvPicPr>
          <p:nvPr/>
        </p:nvPicPr>
        <p:blipFill>
          <a:blip r:embed="rId2"/>
          <a:srcRect/>
          <a:stretch>
            <a:fillRect/>
          </a:stretch>
        </p:blipFill>
        <p:spPr bwMode="auto">
          <a:xfrm>
            <a:off x="3597275" y="-187325"/>
            <a:ext cx="257175" cy="9525"/>
          </a:xfrm>
          <a:prstGeom prst="rect">
            <a:avLst/>
          </a:prstGeom>
          <a:noFill/>
        </p:spPr>
      </p:pic>
      <p:pic>
        <p:nvPicPr>
          <p:cNvPr id="83974" name="Picture 6" descr="clearpixel"/>
          <p:cNvPicPr>
            <a:picLocks noChangeAspect="1" noChangeArrowheads="1"/>
          </p:cNvPicPr>
          <p:nvPr/>
        </p:nvPicPr>
        <p:blipFill>
          <a:blip r:embed="rId2"/>
          <a:srcRect/>
          <a:stretch>
            <a:fillRect/>
          </a:stretch>
        </p:blipFill>
        <p:spPr bwMode="auto">
          <a:xfrm>
            <a:off x="4362450" y="-187325"/>
            <a:ext cx="161925" cy="9525"/>
          </a:xfrm>
          <a:prstGeom prst="rect">
            <a:avLst/>
          </a:prstGeom>
          <a:noFill/>
        </p:spPr>
      </p:pic>
      <p:pic>
        <p:nvPicPr>
          <p:cNvPr id="83975" name="Picture 7" descr="clearpixel"/>
          <p:cNvPicPr>
            <a:picLocks noChangeAspect="1" noChangeArrowheads="1"/>
          </p:cNvPicPr>
          <p:nvPr/>
        </p:nvPicPr>
        <p:blipFill>
          <a:blip r:embed="rId2"/>
          <a:srcRect/>
          <a:stretch>
            <a:fillRect/>
          </a:stretch>
        </p:blipFill>
        <p:spPr bwMode="auto">
          <a:xfrm>
            <a:off x="4610100" y="-461963"/>
            <a:ext cx="1352550" cy="9525"/>
          </a:xfrm>
          <a:prstGeom prst="rect">
            <a:avLst/>
          </a:prstGeom>
          <a:noFill/>
        </p:spPr>
      </p:pic>
      <p:pic>
        <p:nvPicPr>
          <p:cNvPr id="83976" name="Picture 8" descr="clearpixel"/>
          <p:cNvPicPr>
            <a:picLocks noChangeAspect="1" noChangeArrowheads="1"/>
          </p:cNvPicPr>
          <p:nvPr/>
        </p:nvPicPr>
        <p:blipFill>
          <a:blip r:embed="rId2"/>
          <a:srcRect/>
          <a:stretch>
            <a:fillRect/>
          </a:stretch>
        </p:blipFill>
        <p:spPr bwMode="auto">
          <a:xfrm>
            <a:off x="5781675" y="-187325"/>
            <a:ext cx="295275" cy="9525"/>
          </a:xfrm>
          <a:prstGeom prst="rect">
            <a:avLst/>
          </a:prstGeom>
          <a:noFill/>
        </p:spPr>
      </p:pic>
      <p:pic>
        <p:nvPicPr>
          <p:cNvPr id="83977" name="Picture 9" descr="Berlin_Wall-1"/>
          <p:cNvPicPr>
            <a:picLocks noChangeAspect="1" noChangeArrowheads="1"/>
          </p:cNvPicPr>
          <p:nvPr/>
        </p:nvPicPr>
        <p:blipFill>
          <a:blip r:embed="rId3" cstate="print">
            <a:lum contrast="6000"/>
          </a:blip>
          <a:srcRect/>
          <a:stretch>
            <a:fillRect/>
          </a:stretch>
        </p:blipFill>
        <p:spPr bwMode="auto">
          <a:xfrm>
            <a:off x="304800" y="914400"/>
            <a:ext cx="4114800" cy="2776287"/>
          </a:xfrm>
          <a:prstGeom prst="rect">
            <a:avLst/>
          </a:prstGeom>
          <a:noFill/>
          <a:ln w="9525">
            <a:solidFill>
              <a:schemeClr val="tx1"/>
            </a:solidFill>
            <a:miter lim="800000"/>
            <a:headEnd/>
            <a:tailEnd/>
          </a:ln>
        </p:spPr>
      </p:pic>
      <p:sp>
        <p:nvSpPr>
          <p:cNvPr id="83978" name="Text Box 10"/>
          <p:cNvSpPr txBox="1">
            <a:spLocks noChangeArrowheads="1"/>
          </p:cNvSpPr>
          <p:nvPr/>
        </p:nvSpPr>
        <p:spPr bwMode="auto">
          <a:xfrm>
            <a:off x="1905000" y="5715000"/>
            <a:ext cx="2057400" cy="822325"/>
          </a:xfrm>
          <a:prstGeom prst="rect">
            <a:avLst/>
          </a:prstGeom>
          <a:noFill/>
          <a:ln w="9525">
            <a:noFill/>
            <a:miter lim="800000"/>
            <a:headEnd/>
            <a:tailEnd/>
          </a:ln>
          <a:effectLst/>
        </p:spPr>
        <p:txBody>
          <a:bodyPr>
            <a:spAutoFit/>
          </a:bodyPr>
          <a:lstStyle/>
          <a:p>
            <a:pPr algn="r">
              <a:spcBef>
                <a:spcPct val="50000"/>
              </a:spcBef>
            </a:pPr>
            <a:r>
              <a:rPr lang="en-US" sz="2400" b="1">
                <a:solidFill>
                  <a:srgbClr val="FF0000"/>
                </a:solidFill>
                <a:effectLst>
                  <a:outerShdw blurRad="38100" dist="38100" dir="2700000" algn="tl">
                    <a:srgbClr val="C0C0C0"/>
                  </a:outerShdw>
                </a:effectLst>
                <a:latin typeface="Comic Sans MS" pitchFamily="66" charset="0"/>
              </a:rPr>
              <a:t>Checkpoint</a:t>
            </a:r>
            <a:br>
              <a:rPr lang="en-US" sz="2400" b="1">
                <a:solidFill>
                  <a:srgbClr val="FF0000"/>
                </a:solidFill>
                <a:effectLst>
                  <a:outerShdw blurRad="38100" dist="38100" dir="2700000" algn="tl">
                    <a:srgbClr val="C0C0C0"/>
                  </a:outerShdw>
                </a:effectLst>
                <a:latin typeface="Comic Sans MS" pitchFamily="66" charset="0"/>
              </a:rPr>
            </a:br>
            <a:r>
              <a:rPr lang="en-US" sz="2400" b="1">
                <a:solidFill>
                  <a:srgbClr val="FF0000"/>
                </a:solidFill>
                <a:effectLst>
                  <a:outerShdw blurRad="38100" dist="38100" dir="2700000" algn="tl">
                    <a:srgbClr val="C0C0C0"/>
                  </a:outerShdw>
                </a:effectLst>
                <a:latin typeface="Comic Sans MS" pitchFamily="66" charset="0"/>
              </a:rPr>
              <a:t>Charlie</a:t>
            </a:r>
          </a:p>
        </p:txBody>
      </p:sp>
      <p:pic>
        <p:nvPicPr>
          <p:cNvPr id="83979" name="Picture 11" descr="Checkpoint Charlie"/>
          <p:cNvPicPr>
            <a:picLocks noChangeAspect="1" noChangeArrowheads="1"/>
          </p:cNvPicPr>
          <p:nvPr/>
        </p:nvPicPr>
        <p:blipFill>
          <a:blip r:embed="rId4" cstate="print">
            <a:lum bright="-6000" contrast="6000"/>
          </a:blip>
          <a:srcRect l="3163" r="11005"/>
          <a:stretch>
            <a:fillRect/>
          </a:stretch>
        </p:blipFill>
        <p:spPr bwMode="auto">
          <a:xfrm>
            <a:off x="4038600" y="3733800"/>
            <a:ext cx="4876800" cy="2936875"/>
          </a:xfrm>
          <a:prstGeom prst="rect">
            <a:avLst/>
          </a:prstGeom>
          <a:noFill/>
          <a:ln w="9525">
            <a:solidFill>
              <a:schemeClr val="tx1"/>
            </a:solidFill>
            <a:miter lim="800000"/>
            <a:headEnd/>
            <a:tailEnd/>
          </a:ln>
        </p:spPr>
      </p:pic>
      <p:pic>
        <p:nvPicPr>
          <p:cNvPr id="12" name="Picture 9" descr="http://timworstall.typepad.com/photos/uncategorized/berlinwall.jpg"/>
          <p:cNvPicPr>
            <a:picLocks noChangeAspect="1" noChangeArrowheads="1"/>
          </p:cNvPicPr>
          <p:nvPr/>
        </p:nvPicPr>
        <p:blipFill>
          <a:blip r:embed="rId5" cstate="print"/>
          <a:srcRect/>
          <a:stretch>
            <a:fillRect/>
          </a:stretch>
        </p:blipFill>
        <p:spPr bwMode="auto">
          <a:xfrm>
            <a:off x="5334000" y="1143000"/>
            <a:ext cx="2971800" cy="230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ipe(left)">
                                      <p:cBhvr>
                                        <p:cTn id="7" dur="500"/>
                                        <p:tgtEl>
                                          <p:spTgt spid="8397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3978"/>
                                        </p:tgtEl>
                                        <p:attrNameLst>
                                          <p:attrName>style.visibility</p:attrName>
                                        </p:attrNameLst>
                                      </p:cBhvr>
                                      <p:to>
                                        <p:strVal val="visible"/>
                                      </p:to>
                                    </p:set>
                                    <p:animEffect transition="in" filter="dissolve">
                                      <p:cBhvr>
                                        <p:cTn id="10" dur="5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Nuclear Weapons</a:t>
            </a:r>
            <a:endParaRPr lang="en-US" dirty="0"/>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Both sides began an arms race to get the most powerful weapons (1950s)</a:t>
            </a:r>
          </a:p>
          <a:p>
            <a:r>
              <a:rPr lang="en-US" dirty="0" smtClean="0"/>
              <a:t>People on both sides lived in fear of total destruction</a:t>
            </a:r>
          </a:p>
          <a:p>
            <a:r>
              <a:rPr lang="en-US" dirty="0" smtClean="0"/>
              <a:t>Eventually began </a:t>
            </a:r>
            <a:r>
              <a:rPr lang="en-US" b="1" dirty="0" smtClean="0"/>
              <a:t>Strategic Arms Limitation Talks (SALT) </a:t>
            </a:r>
            <a:r>
              <a:rPr lang="en-US" dirty="0" smtClean="0"/>
              <a:t>to limit weapons (1970s)</a:t>
            </a:r>
            <a:endParaRPr lang="en-US" dirty="0"/>
          </a:p>
        </p:txBody>
      </p:sp>
      <p:pic>
        <p:nvPicPr>
          <p:cNvPr id="5" name="Picture 8" descr="http://www.atomicarchive.com/History/coldwar/images/H60s.jpg"/>
          <p:cNvPicPr>
            <a:picLocks noGrp="1" noChangeAspect="1" noChangeArrowheads="1"/>
          </p:cNvPicPr>
          <p:nvPr>
            <p:ph sz="half" idx="2"/>
          </p:nvPr>
        </p:nvPicPr>
        <p:blipFill>
          <a:blip r:embed="rId2" cstate="print"/>
          <a:srcRect/>
          <a:stretch>
            <a:fillRect/>
          </a:stretch>
        </p:blipFill>
        <p:spPr bwMode="auto">
          <a:xfrm>
            <a:off x="4800600" y="2895600"/>
            <a:ext cx="4074059"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664"/>
            <a:ext cx="1133856" cy="5943600"/>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7200" dirty="0" smtClean="0"/>
              <a:t>DETENTE</a:t>
            </a:r>
            <a:endParaRPr lang="en-US" sz="7200" dirty="0"/>
          </a:p>
        </p:txBody>
      </p:sp>
      <p:sp>
        <p:nvSpPr>
          <p:cNvPr id="3" name="Text Placeholder 2"/>
          <p:cNvSpPr>
            <a:spLocks noGrp="1"/>
          </p:cNvSpPr>
          <p:nvPr>
            <p:ph type="body" idx="2"/>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dirty="0" smtClean="0"/>
              <a:t>-Cooling off or relaxation time of the Cold War</a:t>
            </a:r>
          </a:p>
          <a:p>
            <a:endParaRPr lang="en-US" sz="2800" dirty="0" smtClean="0"/>
          </a:p>
          <a:p>
            <a:r>
              <a:rPr lang="en-US" sz="2800" dirty="0" smtClean="0"/>
              <a:t>-U.S. tries to limit the expansion of communism without war</a:t>
            </a:r>
            <a:endParaRPr lang="en-US" sz="2800" dirty="0"/>
          </a:p>
        </p:txBody>
      </p:sp>
      <p:pic>
        <p:nvPicPr>
          <p:cNvPr id="3074" name="Picture 2" descr="http://russia.foreignpolicyblogs.com/files/2008/11/detente1.jpg"/>
          <p:cNvPicPr>
            <a:picLocks noChangeAspect="1" noChangeArrowheads="1"/>
          </p:cNvPicPr>
          <p:nvPr/>
        </p:nvPicPr>
        <p:blipFill>
          <a:blip r:embed="rId2" cstate="print"/>
          <a:srcRect/>
          <a:stretch>
            <a:fillRect/>
          </a:stretch>
        </p:blipFill>
        <p:spPr bwMode="auto">
          <a:xfrm>
            <a:off x="4648200" y="228600"/>
            <a:ext cx="3646488" cy="4618038"/>
          </a:xfrm>
          <a:prstGeom prst="rect">
            <a:avLst/>
          </a:prstGeom>
          <a:noFill/>
        </p:spPr>
      </p:pic>
      <p:pic>
        <p:nvPicPr>
          <p:cNvPr id="3076" name="Picture 4" descr="http://www.philsheppard.com.au/userimages/Coldwartwo.jpg"/>
          <p:cNvPicPr>
            <a:picLocks noChangeAspect="1" noChangeArrowheads="1"/>
          </p:cNvPicPr>
          <p:nvPr/>
        </p:nvPicPr>
        <p:blipFill>
          <a:blip r:embed="rId3" cstate="print"/>
          <a:srcRect/>
          <a:stretch>
            <a:fillRect/>
          </a:stretch>
        </p:blipFill>
        <p:spPr bwMode="auto">
          <a:xfrm>
            <a:off x="0" y="4953000"/>
            <a:ext cx="8961774" cy="173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34"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from="(-#ppt_w/2)" to="(#ppt_x)" calcmode="lin" valueType="num">
                                      <p:cBhvr>
                                        <p:cTn id="11" dur="1800" fill="hold">
                                          <p:stCondLst>
                                            <p:cond delay="0"/>
                                          </p:stCondLst>
                                        </p:cTn>
                                        <p:tgtEl>
                                          <p:spTgt spid="3074"/>
                                        </p:tgtEl>
                                        <p:attrNameLst>
                                          <p:attrName>ppt_x</p:attrName>
                                        </p:attrNameLst>
                                      </p:cBhvr>
                                    </p:anim>
                                    <p:anim from="0" to="-1.0" calcmode="lin" valueType="num">
                                      <p:cBhvr>
                                        <p:cTn id="12" dur="600" decel="50000" autoRev="1" fill="hold">
                                          <p:stCondLst>
                                            <p:cond delay="1800"/>
                                          </p:stCondLst>
                                        </p:cTn>
                                        <p:tgtEl>
                                          <p:spTgt spid="3074"/>
                                        </p:tgtEl>
                                        <p:attrNameLst>
                                          <p:attrName>xshear</p:attrName>
                                        </p:attrNameLst>
                                      </p:cBhvr>
                                    </p:anim>
                                    <p:animScale>
                                      <p:cBhvr>
                                        <p:cTn id="13" dur="600" decel="100000" autoRev="1" fill="hold">
                                          <p:stCondLst>
                                            <p:cond delay="1800"/>
                                          </p:stCondLst>
                                        </p:cTn>
                                        <p:tgtEl>
                                          <p:spTgt spid="3074"/>
                                        </p:tgtEl>
                                      </p:cBhvr>
                                      <p:from x="100000" y="100000"/>
                                      <p:to x="80000" y="100000"/>
                                    </p:animScale>
                                    <p:anim by="(#ppt_h/3+#ppt_w*0.1)" calcmode="lin" valueType="num">
                                      <p:cBhvr additive="sum">
                                        <p:cTn id="14" dur="600" decel="100000" autoRev="1" fill="hold">
                                          <p:stCondLst>
                                            <p:cond delay="1800"/>
                                          </p:stCondLst>
                                        </p:cTn>
                                        <p:tgtEl>
                                          <p:spTgt spid="3074"/>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578</TotalTime>
  <Words>967</Words>
  <Application>Microsoft Office PowerPoint</Application>
  <PresentationFormat>On-screen Show (4:3)</PresentationFormat>
  <Paragraphs>169</Paragraphs>
  <Slides>31</Slides>
  <Notes>1</Notes>
  <HiddenSlides>0</HiddenSlides>
  <MMClips>4</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Chapter 30   page 964</vt:lpstr>
      <vt:lpstr>Slide 2</vt:lpstr>
      <vt:lpstr>Two Superpowers Remain</vt:lpstr>
      <vt:lpstr>Slide 4</vt:lpstr>
      <vt:lpstr>Slide 5</vt:lpstr>
      <vt:lpstr>The Berlin Wall</vt:lpstr>
      <vt:lpstr>Slide 7</vt:lpstr>
      <vt:lpstr>Nuclear Weapons</vt:lpstr>
      <vt:lpstr>DETENTE</vt:lpstr>
      <vt:lpstr>Cold War Goes Global</vt:lpstr>
      <vt:lpstr>1961 - Bay of Pigs  </vt:lpstr>
      <vt:lpstr>Slide 12</vt:lpstr>
      <vt:lpstr>Slide 13</vt:lpstr>
      <vt:lpstr>Page 976</vt:lpstr>
      <vt:lpstr>Economic BooM</vt:lpstr>
      <vt:lpstr>Civil Rights Movement</vt:lpstr>
      <vt:lpstr>Civil Disobedience</vt:lpstr>
      <vt:lpstr>“The Little Rock Nine”</vt:lpstr>
      <vt:lpstr>Slide 19</vt:lpstr>
      <vt:lpstr>Section 3    Page 985</vt:lpstr>
      <vt:lpstr>China becomes Communist </vt:lpstr>
      <vt:lpstr>Korean War </vt:lpstr>
      <vt:lpstr>Slide 23</vt:lpstr>
      <vt:lpstr>Section 4    Page 992</vt:lpstr>
      <vt:lpstr>Vietnam War </vt:lpstr>
      <vt:lpstr>Quotes from Ho Chi Minh</vt:lpstr>
      <vt:lpstr>Guerilla Warfare</vt:lpstr>
      <vt:lpstr>U.S. Withdraws</vt:lpstr>
      <vt:lpstr>Section 5</vt:lpstr>
      <vt:lpstr>Command Economy </vt:lpstr>
      <vt:lpstr>Soviet Union Falls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page 964</dc:title>
  <dc:creator/>
  <cp:lastModifiedBy>Mike.Wolford</cp:lastModifiedBy>
  <cp:revision>72</cp:revision>
  <dcterms:created xsi:type="dcterms:W3CDTF">2006-08-16T00:00:00Z</dcterms:created>
  <dcterms:modified xsi:type="dcterms:W3CDTF">2013-05-21T13:11:56Z</dcterms:modified>
</cp:coreProperties>
</file>