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Lessons\WH%20ch.%205%20(Ancient%20Rome%20and%20Christianity)\Prentice%20Hall\rome%20intro%20music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Lessons\WH%20ch.%205%20(Ancient%20Rome%20and%20Christianity)\Prentice%20Hall\rome%20intro%20music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Lessons\WH%20ch.%205%20(Ancient%20Rome%20and%20Christianity)\Prentice%20Hall\rome%20intro%20music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kcs%20user\Local%20Settings\Temporary%20Internet%20Files\Content.IE5\1Z2UU1H4\MSBD14482_0000%5b1%5d.mid" TargetMode="Externa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Lessons\WH%20ch.%205%20(Ancient%20Rome%20and%20Christianity)\Prentice%20Hall\rome%20intro%20music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audio" Target="file:///H:\Lessons\WH%20ch.%205%20(Ancient%20Rome%20and%20Christianity)\Prentice%20Hall\intro%20to%20rome%20audio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H:\Lessons\WH%20ch.%205%20(Ancient%20Rome%20and%20Christianity)\Prentice%20Hall\rome%20intro%20music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Ancient Rome and Christianity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Chapter 5	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Section 1 pg. 150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C:\Documents and Settings\kcs user\Local Settings\Temporary Internet Files\Content.IE5\HKTJ1J5H\MCj041241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3810000" cy="2883051"/>
          </a:xfrm>
          <a:prstGeom prst="rect">
            <a:avLst/>
          </a:prstGeom>
          <a:noFill/>
        </p:spPr>
      </p:pic>
      <p:pic>
        <p:nvPicPr>
          <p:cNvPr id="14" name="rome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5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008313" cy="1162050"/>
          </a:xfrm>
        </p:spPr>
        <p:txBody>
          <a:bodyPr>
            <a:noAutofit/>
          </a:bodyPr>
          <a:lstStyle/>
          <a:p>
            <a:r>
              <a:rPr lang="en-US" sz="4800" dirty="0" smtClean="0"/>
              <a:t> Julius      Caesar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-becomes dictator during civil wars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-gives jobs/land to the poor, made more people citizens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-Senators fear he is taking too much power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-assassinate him by stabbing on the Senate floor</a:t>
            </a:r>
          </a:p>
          <a:p>
            <a:endParaRPr lang="en-US" sz="2800" dirty="0"/>
          </a:p>
        </p:txBody>
      </p:sp>
      <p:pic>
        <p:nvPicPr>
          <p:cNvPr id="2050" name="Picture 2" descr="C:\Documents and Settings\kcs user\Local Settings\Temporary Internet Files\Content.IE5\M37NOBYK\MCj035360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2514600" cy="2981240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VQ9O9UI6\MPj040527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17" y="3810000"/>
            <a:ext cx="2813504" cy="277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Pax</a:t>
            </a:r>
            <a:r>
              <a:rPr lang="en-US" sz="4400" dirty="0" smtClean="0"/>
              <a:t> </a:t>
            </a:r>
            <a:r>
              <a:rPr lang="en-US" sz="4400" dirty="0" err="1" smtClean="0"/>
              <a:t>Romana</a:t>
            </a:r>
            <a:r>
              <a:rPr lang="en-US" sz="4400" dirty="0" smtClean="0"/>
              <a:t> (Roman Peace)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200 years of Roman Peace (golden age)</a:t>
            </a:r>
          </a:p>
          <a:p>
            <a:r>
              <a:rPr lang="en-US" i="1" u="sng" dirty="0" smtClean="0">
                <a:solidFill>
                  <a:srgbClr val="FFC000"/>
                </a:solidFill>
              </a:rPr>
              <a:t>Augustus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takes over as dictator, continues reforms of Julius Caesar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-organizes government, most people happy now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many </a:t>
            </a:r>
            <a:r>
              <a:rPr lang="en-US" dirty="0" smtClean="0">
                <a:solidFill>
                  <a:srgbClr val="FFC000"/>
                </a:solidFill>
              </a:rPr>
              <a:t>Caesars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(emperors) follow, some good and some bad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 and wealth greatly increased from Africa/Asia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ideas/information also grows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2" descr="C:\Documents and Settings\kcs user\Local Settings\Temporary Internet Files\Content.IE5\OZBL1FS8\MCj0353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724400"/>
            <a:ext cx="1176196" cy="1744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Section 3    p.161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1170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Roman Achievement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Documents and Settings\kcs user\Local Settings\Temporary Internet Files\Content.IE5\BOVLFD9B\MPj040380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000276" cy="2665809"/>
          </a:xfrm>
          <a:prstGeom prst="rect">
            <a:avLst/>
          </a:prstGeom>
          <a:noFill/>
        </p:spPr>
      </p:pic>
      <p:pic>
        <p:nvPicPr>
          <p:cNvPr id="5124" name="Picture 4" descr="C:\Documents and Settings\kcs user\Local Settings\Temporary Internet Files\Content.IE5\XQLKWZLE\MPj04013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4053840" cy="2701504"/>
          </a:xfrm>
          <a:prstGeom prst="rect">
            <a:avLst/>
          </a:prstGeom>
          <a:noFill/>
        </p:spPr>
      </p:pic>
      <p:pic>
        <p:nvPicPr>
          <p:cNvPr id="7" name="rome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Greco-Roman Culture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-blending of Greek, Hellenistic and Roman customs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-built roads, bridges, palaces, temples and stadiums using concrete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-created the arch, dome and vaulted ceiling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3003550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FFC000"/>
                </a:solidFill>
              </a:rPr>
              <a:t>aqueducts</a:t>
            </a:r>
            <a:r>
              <a:rPr lang="en-US" sz="2800" dirty="0" smtClean="0">
                <a:solidFill>
                  <a:srgbClr val="FFC000"/>
                </a:solidFill>
              </a:rPr>
              <a:t> – structures built to carry water to cities from far away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used to sustain city life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washes out filth, baths created (social gatherings)</a:t>
            </a:r>
          </a:p>
          <a:p>
            <a:endParaRPr lang="en-US" dirty="0"/>
          </a:p>
        </p:txBody>
      </p:sp>
      <p:pic>
        <p:nvPicPr>
          <p:cNvPr id="6146" name="Picture 2" descr="C:\Documents and Settings\kcs user\Local Settings\Temporary Internet Files\Content.IE5\VQ9O9UI6\MPj04010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267200" cy="3416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15000"/>
            <a:ext cx="8229600" cy="762000"/>
          </a:xfrm>
        </p:spPr>
        <p:txBody>
          <a:bodyPr/>
          <a:lstStyle/>
          <a:p>
            <a:r>
              <a:rPr lang="en-US" dirty="0" smtClean="0"/>
              <a:t>Section 4    p. 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101170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The Rise of Christianity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kcs user\Local Settings\Temporary Internet Files\Content.IE5\RZ8MLF63\MPj043591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656709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kcs user\Local Settings\Temporary Internet Files\Content.IE5\USO3FOJ3\MPj043279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4058478" cy="2667000"/>
          </a:xfrm>
          <a:prstGeom prst="rect">
            <a:avLst/>
          </a:prstGeom>
          <a:noFill/>
        </p:spPr>
      </p:pic>
      <p:pic>
        <p:nvPicPr>
          <p:cNvPr id="8" name="rome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209800" cy="1295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Religious  History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953000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-traditionally Romans believed in many gods (mythology)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-new religions were allowed as long as </a:t>
            </a:r>
            <a:r>
              <a:rPr lang="en-US" sz="2400" smtClean="0">
                <a:solidFill>
                  <a:srgbClr val="FFC000"/>
                </a:solidFill>
              </a:rPr>
              <a:t>they </a:t>
            </a:r>
            <a:r>
              <a:rPr lang="en-US" sz="2400" smtClean="0">
                <a:solidFill>
                  <a:srgbClr val="FFC000"/>
                </a:solidFill>
              </a:rPr>
              <a:t>still </a:t>
            </a:r>
            <a:r>
              <a:rPr lang="en-US" sz="2400" dirty="0" smtClean="0">
                <a:solidFill>
                  <a:srgbClr val="FFC000"/>
                </a:solidFill>
              </a:rPr>
              <a:t>honored Roman gods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-Judea - (home of the Jews) conquered by the Romans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-believed in one god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-most Jews accepted being controlled by Rome</a:t>
            </a:r>
          </a:p>
          <a:p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3581400"/>
            <a:ext cx="5111750" cy="2895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C000"/>
                </a:solidFill>
              </a:rPr>
              <a:t>zealots</a:t>
            </a:r>
            <a:r>
              <a:rPr lang="en-US" sz="2400" dirty="0" smtClean="0">
                <a:solidFill>
                  <a:srgbClr val="FFC000"/>
                </a:solidFill>
              </a:rPr>
              <a:t> - wanted to revolt against Rome and their religious practices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others thought a </a:t>
            </a:r>
            <a:r>
              <a:rPr lang="en-US" sz="2400" i="1" u="sng" dirty="0" smtClean="0">
                <a:solidFill>
                  <a:srgbClr val="FFC000"/>
                </a:solidFill>
              </a:rPr>
              <a:t>messiah</a:t>
            </a:r>
            <a:r>
              <a:rPr lang="en-US" sz="2400" dirty="0" smtClean="0">
                <a:solidFill>
                  <a:srgbClr val="FFC000"/>
                </a:solidFill>
              </a:rPr>
              <a:t> (savior) would come to free them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Romans crush all Jewish revolts, many leave Judea and spread throughout the Mediterranean area</a:t>
            </a:r>
          </a:p>
          <a:p>
            <a:endParaRPr lang="en-US" dirty="0"/>
          </a:p>
        </p:txBody>
      </p:sp>
      <p:pic>
        <p:nvPicPr>
          <p:cNvPr id="2051" name="Picture 3" descr="C:\Documents and Settings\kcs user\Local Settings\Temporary Internet Files\Content.IE5\Q43SQNAL\MCj041607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09600"/>
            <a:ext cx="2713346" cy="2667000"/>
          </a:xfrm>
          <a:prstGeom prst="rect">
            <a:avLst/>
          </a:prstGeom>
          <a:noFill/>
        </p:spPr>
      </p:pic>
      <p:pic>
        <p:nvPicPr>
          <p:cNvPr id="8" name="MSBD14482_0000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3124200"/>
            <a:ext cx="304800" cy="304800"/>
          </a:xfrm>
          <a:prstGeom prst="rect">
            <a:avLst/>
          </a:prstGeom>
        </p:spPr>
      </p:pic>
      <p:pic>
        <p:nvPicPr>
          <p:cNvPr id="2053" name="Picture 5" descr="C:\Documents and Settings\kcs user\Local Settings\Temporary Internet Files\Content.IE5\RZ8MLF63\MCPE0662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8813" y="990600"/>
            <a:ext cx="238188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cs user\Local Settings\Temporary Internet Files\Content.IE5\6LWV2ASH\MCj042998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822289" cy="59356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3505200" cy="1143000"/>
          </a:xfrm>
        </p:spPr>
        <p:txBody>
          <a:bodyPr/>
          <a:lstStyle/>
          <a:p>
            <a:r>
              <a:rPr lang="en-US" dirty="0" smtClean="0"/>
              <a:t>Jesus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4038600" cy="4038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begins preaching and has many followers called </a:t>
            </a:r>
            <a:r>
              <a:rPr lang="en-US" sz="3200" u="sng" dirty="0" smtClean="0">
                <a:solidFill>
                  <a:srgbClr val="002060"/>
                </a:solidFill>
              </a:rPr>
              <a:t>apostles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many thought he was the </a:t>
            </a:r>
            <a:r>
              <a:rPr lang="en-US" sz="3200" u="sng" dirty="0" smtClean="0">
                <a:solidFill>
                  <a:srgbClr val="002060"/>
                </a:solidFill>
              </a:rPr>
              <a:t>messiah</a:t>
            </a:r>
            <a:r>
              <a:rPr lang="en-US" sz="3200" dirty="0" smtClean="0">
                <a:solidFill>
                  <a:srgbClr val="002060"/>
                </a:solidFill>
              </a:rPr>
              <a:t> to save the Jews from the Rome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people attracted to his message of eternal life/love/justice/service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older Jewish leaders and the Romans see him as a threat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he was executed by crucifixion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-many disciples (followers) continued to spread Christianity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spreads easily by road and across the seas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Poor people/slaves accept it because it preached equality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meet resistance from Rome, Christians blamed for many things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suffer persecution, many become </a:t>
            </a:r>
            <a:r>
              <a:rPr lang="en-US" sz="3200" u="sng" dirty="0" smtClean="0">
                <a:solidFill>
                  <a:srgbClr val="002060"/>
                </a:solidFill>
              </a:rPr>
              <a:t>martyrs</a:t>
            </a:r>
            <a:r>
              <a:rPr lang="en-US" sz="3200" dirty="0" smtClean="0">
                <a:solidFill>
                  <a:srgbClr val="002060"/>
                </a:solidFill>
              </a:rPr>
              <a:t> – people dying for what they believe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Emperor </a:t>
            </a:r>
            <a:r>
              <a:rPr lang="en-US" sz="3200" i="1" u="sng" dirty="0" smtClean="0">
                <a:solidFill>
                  <a:srgbClr val="002060"/>
                </a:solidFill>
              </a:rPr>
              <a:t>Constantine</a:t>
            </a:r>
            <a:r>
              <a:rPr lang="en-US" sz="3200" dirty="0" smtClean="0">
                <a:solidFill>
                  <a:srgbClr val="002060"/>
                </a:solidFill>
              </a:rPr>
              <a:t> finally accepts Christianity (313 A.D.)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Christian churches built and the religion becomes organized</a:t>
            </a:r>
          </a:p>
          <a:p>
            <a:endParaRPr lang="en-US" dirty="0"/>
          </a:p>
        </p:txBody>
      </p:sp>
      <p:pic>
        <p:nvPicPr>
          <p:cNvPr id="3075" name="Picture 3" descr="C:\Documents and Settings\kcs user\Local Settings\Temporary Internet Files\Content.IE5\8115RJEQ\MCj036631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628377" cy="1385316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6LWV2ASH\MCSO0161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"/>
            <a:ext cx="937934" cy="1107338"/>
          </a:xfrm>
          <a:prstGeom prst="rect">
            <a:avLst/>
          </a:prstGeom>
          <a:noFill/>
        </p:spPr>
      </p:pic>
      <p:pic>
        <p:nvPicPr>
          <p:cNvPr id="3078" name="Picture 6" descr="C:\Documents and Settings\kcs user\Local Settings\Temporary Internet Files\Content.IE5\VQ9O9UI6\MCRE0000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257800"/>
            <a:ext cx="1235263" cy="1326185"/>
          </a:xfrm>
          <a:prstGeom prst="rect">
            <a:avLst/>
          </a:prstGeom>
          <a:noFill/>
        </p:spPr>
      </p:pic>
      <p:pic>
        <p:nvPicPr>
          <p:cNvPr id="3079" name="Picture 7" descr="C:\Documents and Settings\kcs user\Local Settings\Temporary Internet Files\Content.IE5\BOVLFD9B\MCj015607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04800"/>
            <a:ext cx="723923" cy="1286256"/>
          </a:xfrm>
          <a:prstGeom prst="rect">
            <a:avLst/>
          </a:prstGeom>
          <a:noFill/>
        </p:spPr>
      </p:pic>
      <p:pic>
        <p:nvPicPr>
          <p:cNvPr id="3080" name="Picture 8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334000"/>
            <a:ext cx="1024097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62600"/>
            <a:ext cx="8229600" cy="838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Section 5  p. 173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57200"/>
            <a:ext cx="3352800" cy="93550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Rome Falls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Documents and Settings\kcs user\Local Settings\Temporary Internet Files\Content.IE5\USO3FOJ3\MCj008873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2958580" cy="3048000"/>
          </a:xfrm>
          <a:prstGeom prst="rect">
            <a:avLst/>
          </a:prstGeom>
          <a:noFill/>
        </p:spPr>
      </p:pic>
      <p:pic>
        <p:nvPicPr>
          <p:cNvPr id="4099" name="Picture 3" descr="C:\Documents and Settings\kcs user\Local Settings\Temporary Internet Files\Content.IE5\8115RJEQ\MCj035881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904999"/>
            <a:ext cx="2743200" cy="3223949"/>
          </a:xfrm>
          <a:prstGeom prst="rect">
            <a:avLst/>
          </a:prstGeom>
          <a:noFill/>
        </p:spPr>
      </p:pic>
      <p:pic>
        <p:nvPicPr>
          <p:cNvPr id="6" name="rome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3434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Pax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Romana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ends due to governmental problems (emperors overthrown/killed), inflation, increased poverty)</a:t>
            </a:r>
          </a:p>
          <a:p>
            <a:r>
              <a:rPr lang="en-US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Diocletian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emperor who splits Rome into 2 parts and makes reforms (changes) to try and save the empire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038600" cy="2438400"/>
          </a:xfrm>
        </p:spPr>
        <p:txBody>
          <a:bodyPr>
            <a:normAutofit lnSpcReduction="10000"/>
          </a:bodyPr>
          <a:lstStyle/>
          <a:p>
            <a:r>
              <a:rPr lang="en-US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Constantine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more reforms, moves capital away from Rome to (Constantinople)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these changes helped temporarily</a:t>
            </a:r>
          </a:p>
          <a:p>
            <a:endParaRPr lang="en-US" dirty="0"/>
          </a:p>
        </p:txBody>
      </p:sp>
      <p:pic>
        <p:nvPicPr>
          <p:cNvPr id="5" name="Picture 4" descr="dioclet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49924"/>
            <a:ext cx="1642140" cy="2183876"/>
          </a:xfrm>
          <a:prstGeom prst="rect">
            <a:avLst/>
          </a:prstGeom>
        </p:spPr>
      </p:pic>
      <p:pic>
        <p:nvPicPr>
          <p:cNvPr id="6" name="Picture 5" descr="constant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896"/>
            <a:ext cx="1478400" cy="220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Ancient 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Barbarian attacks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did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rome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fall?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2438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Rome faced attacks from outsiders (barbarians)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u="sng" dirty="0" smtClean="0">
                <a:solidFill>
                  <a:srgbClr val="FFC000"/>
                </a:solidFill>
              </a:rPr>
              <a:t>Huns</a:t>
            </a:r>
            <a:r>
              <a:rPr lang="en-US" dirty="0" smtClean="0">
                <a:solidFill>
                  <a:srgbClr val="FFC000"/>
                </a:solidFill>
              </a:rPr>
              <a:t>, led by </a:t>
            </a:r>
            <a:r>
              <a:rPr lang="en-US" u="sng" dirty="0" smtClean="0">
                <a:solidFill>
                  <a:srgbClr val="FFC000"/>
                </a:solidFill>
              </a:rPr>
              <a:t>Attila</a:t>
            </a:r>
            <a:r>
              <a:rPr lang="en-US" dirty="0" smtClean="0">
                <a:solidFill>
                  <a:srgbClr val="FFC000"/>
                </a:solidFill>
              </a:rPr>
              <a:t>, from Asia and others from the north and west enter the empire and take over</a:t>
            </a:r>
          </a:p>
          <a:p>
            <a:endParaRPr lang="en-US" dirty="0"/>
          </a:p>
        </p:txBody>
      </p:sp>
      <p:pic>
        <p:nvPicPr>
          <p:cNvPr id="7" name="Content Placeholder 6" descr="barbarians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5800" y="4800600"/>
            <a:ext cx="1254196" cy="1676400"/>
          </a:xfrm>
        </p:spPr>
      </p:pic>
      <p:pic>
        <p:nvPicPr>
          <p:cNvPr id="8" name="Picture 7" descr="att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800600"/>
            <a:ext cx="16764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438400"/>
            <a:ext cx="373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Attacks from outsiders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2. Army weakened (used outside </a:t>
            </a:r>
            <a:r>
              <a:rPr lang="en-US" sz="2400" i="1" u="sng" dirty="0" smtClean="0">
                <a:solidFill>
                  <a:srgbClr val="FFC000"/>
                </a:solidFill>
              </a:rPr>
              <a:t>mercenaries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3. citizens </a:t>
            </a:r>
            <a:r>
              <a:rPr lang="en-US" sz="2400" i="1" dirty="0" smtClean="0">
                <a:solidFill>
                  <a:srgbClr val="FFC000"/>
                </a:solidFill>
              </a:rPr>
              <a:t>apathetic</a:t>
            </a:r>
            <a:r>
              <a:rPr lang="en-US" sz="2400" dirty="0" smtClean="0">
                <a:solidFill>
                  <a:srgbClr val="FFC000"/>
                </a:solidFill>
              </a:rPr>
              <a:t> (lazy, uninterested in improving)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4. civil wars (no leadership   		or unity)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8288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located in the middle of Italy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many different groups of people made up Italy at this time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Romans learn from the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Etruscans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the north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(building, farming, alphabet)</a:t>
            </a:r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N0L1EPE5\MCj043360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3378200" cy="3601757"/>
          </a:xfrm>
          <a:prstGeom prst="rect">
            <a:avLst/>
          </a:prstGeom>
          <a:noFill/>
        </p:spPr>
      </p:pic>
      <p:pic>
        <p:nvPicPr>
          <p:cNvPr id="7" name="intro to rome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5791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4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6205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 Types of Citizens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33600"/>
            <a:ext cx="3008313" cy="426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u="sng" dirty="0" smtClean="0">
                <a:solidFill>
                  <a:schemeClr val="bg1"/>
                </a:solidFill>
              </a:rPr>
              <a:t>patricians</a:t>
            </a:r>
            <a:r>
              <a:rPr lang="en-US" sz="2800" dirty="0" smtClean="0">
                <a:solidFill>
                  <a:schemeClr val="bg1"/>
                </a:solidFill>
              </a:rPr>
              <a:t> –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upper class, wealthy, owned land</a:t>
            </a:r>
          </a:p>
          <a:p>
            <a:r>
              <a:rPr lang="en-US" sz="2800" dirty="0" smtClean="0"/>
              <a:t>		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 </a:t>
            </a:r>
            <a:r>
              <a:rPr lang="en-US" sz="2800" u="sng" dirty="0" smtClean="0">
                <a:solidFill>
                  <a:schemeClr val="bg1"/>
                </a:solidFill>
              </a:rPr>
              <a:t>plebeians</a:t>
            </a:r>
            <a:r>
              <a:rPr lang="en-US" sz="2800" dirty="0" smtClean="0">
                <a:solidFill>
                  <a:schemeClr val="bg1"/>
                </a:solidFill>
              </a:rPr>
              <a:t> –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regular citizens, little power</a:t>
            </a:r>
          </a:p>
          <a:p>
            <a:endParaRPr lang="en-US" dirty="0"/>
          </a:p>
        </p:txBody>
      </p:sp>
      <p:pic>
        <p:nvPicPr>
          <p:cNvPr id="1030" name="Picture 6" descr="C:\Documents and Settings\kcs user\Local Settings\Temporary Internet Files\Content.IE5\M37NOBYK\MCj023140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914400"/>
            <a:ext cx="463103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Roman Government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over the </a:t>
            </a:r>
            <a:r>
              <a:rPr lang="en-US" i="1" dirty="0" smtClean="0">
                <a:solidFill>
                  <a:schemeClr val="bg1"/>
                </a:solidFill>
              </a:rPr>
              <a:t>Etruscans </a:t>
            </a:r>
            <a:r>
              <a:rPr lang="en-US" dirty="0" smtClean="0">
                <a:solidFill>
                  <a:schemeClr val="bg1"/>
                </a:solidFill>
              </a:rPr>
              <a:t>(509 B.C.) and start a:</a:t>
            </a:r>
          </a:p>
          <a:p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Republic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government run by the people</a:t>
            </a:r>
          </a:p>
          <a:p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Senate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– 300 members, patricians only, ruled for life</a:t>
            </a:r>
          </a:p>
          <a:p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Consuls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– 2 patricians elected every 2 years to supervise </a:t>
            </a:r>
            <a:r>
              <a:rPr lang="en-US" dirty="0" err="1" smtClean="0">
                <a:solidFill>
                  <a:schemeClr val="bg1"/>
                </a:solidFill>
              </a:rPr>
              <a:t>gov</a:t>
            </a:r>
            <a:r>
              <a:rPr lang="en-US" dirty="0" smtClean="0">
                <a:solidFill>
                  <a:schemeClr val="bg1"/>
                </a:solidFill>
              </a:rPr>
              <a:t>. / army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Dictator</a:t>
            </a:r>
            <a:r>
              <a:rPr lang="en-US" dirty="0" smtClean="0">
                <a:solidFill>
                  <a:schemeClr val="bg1"/>
                </a:solidFill>
              </a:rPr>
              <a:t> – absolute ruler, used in time of crisis, 6 months only</a:t>
            </a:r>
          </a:p>
          <a:p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Tribunes</a:t>
            </a:r>
            <a:r>
              <a:rPr lang="en-US" dirty="0" smtClean="0">
                <a:solidFill>
                  <a:schemeClr val="bg1"/>
                </a:solidFill>
              </a:rPr>
              <a:t> – elected by plebeians to protect their rights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eventually plebeians entered higher offices and gained power</a:t>
            </a:r>
          </a:p>
          <a:p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Twelve Tables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first set of written Roman laws, protected all citizens</a:t>
            </a:r>
          </a:p>
          <a:p>
            <a:endParaRPr lang="en-US" dirty="0"/>
          </a:p>
        </p:txBody>
      </p:sp>
      <p:pic>
        <p:nvPicPr>
          <p:cNvPr id="3074" name="Picture 2" descr="C:\Documents and Settings\kcs user\Local Settings\Temporary Internet Files\Content.IE5\BOVLFD9B\MCj041240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876800"/>
            <a:ext cx="2138127" cy="164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Family Life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-father was head of household, absolute power over the family (by law)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-education was very important, </a:t>
            </a:r>
            <a:r>
              <a:rPr lang="en-US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everyone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was being educated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-believed in many gods/goddesses</a:t>
            </a:r>
          </a:p>
          <a:p>
            <a:endParaRPr lang="en-US" dirty="0"/>
          </a:p>
        </p:txBody>
      </p:sp>
      <p:pic>
        <p:nvPicPr>
          <p:cNvPr id="5" name="Picture 2" descr="p1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53048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Growth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75088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military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75088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conquering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981200"/>
            <a:ext cx="4040188" cy="25146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legion</a:t>
            </a:r>
            <a:r>
              <a:rPr lang="en-US" dirty="0" smtClean="0">
                <a:solidFill>
                  <a:schemeClr val="bg1"/>
                </a:solidFill>
              </a:rPr>
              <a:t> – armies made up of approx. 5,000 soldiers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divided into </a:t>
            </a:r>
            <a:r>
              <a:rPr lang="en-US" u="sng" dirty="0" smtClean="0">
                <a:solidFill>
                  <a:schemeClr val="bg1"/>
                </a:solidFill>
              </a:rPr>
              <a:t>centuries</a:t>
            </a:r>
            <a:r>
              <a:rPr lang="en-US" dirty="0" smtClean="0">
                <a:solidFill>
                  <a:schemeClr val="bg1"/>
                </a:solidFill>
              </a:rPr>
              <a:t> – 80 men with a specific job/skill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armies of citizens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763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conquered all of Italy by 270 B.C.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conquered people expected to be loyal to Rome and cooperate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road system built to connect empire, soldiers spread throughout also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Roman language and customs spread </a:t>
            </a:r>
          </a:p>
          <a:p>
            <a:endParaRPr lang="en-US" dirty="0"/>
          </a:p>
        </p:txBody>
      </p:sp>
      <p:pic>
        <p:nvPicPr>
          <p:cNvPr id="4098" name="Picture 2" descr="C:\Documents and Settings\kcs user\Local Settings\Temporary Internet Files\Content.IE5\1Z2UU1H4\MCPE0327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00600"/>
            <a:ext cx="973755" cy="1582093"/>
          </a:xfrm>
          <a:prstGeom prst="rect">
            <a:avLst/>
          </a:prstGeom>
          <a:noFill/>
        </p:spPr>
      </p:pic>
      <p:pic>
        <p:nvPicPr>
          <p:cNvPr id="4099" name="Picture 3" descr="C:\Documents and Settings\kcs user\Local Settings\Temporary Internet Files\Content.IE5\OZBL1FS8\MCj020313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648200"/>
            <a:ext cx="862839" cy="1739334"/>
          </a:xfrm>
          <a:prstGeom prst="rect">
            <a:avLst/>
          </a:prstGeom>
          <a:noFill/>
        </p:spPr>
      </p:pic>
      <p:pic>
        <p:nvPicPr>
          <p:cNvPr id="4100" name="Picture 4" descr="C:\Documents and Settings\kcs user\Local Settings\Temporary Internet Files\Content.IE5\USO3FOJ3\MCj020313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00600"/>
            <a:ext cx="98895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Section 2     p. 155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Roman Empire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p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5943600" cy="4535762"/>
          </a:xfrm>
          <a:prstGeom prst="rect">
            <a:avLst/>
          </a:prstGeom>
          <a:noFill/>
        </p:spPr>
      </p:pic>
      <p:pic>
        <p:nvPicPr>
          <p:cNvPr id="6" name="rome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Punic Wars (Rome vs. Carthage)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Rome wanted to expand outside of Italy, spread out around the Med. Sea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run into an enemy in Carthage (N. Africa)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 separate wars fought for control of the Med. Sea and its trade value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Carthage led by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Hannibal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great military leader, used elephants in his army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eventually defeated by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Scipio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or Rome and Carthage was destroyed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Rome controlled the Med. Sea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3" name="Picture 3" descr="C:\Documents and Settings\kcs user\Local Settings\Temporary Internet Files\Content.IE5\RZ8MLF63\MCj02372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374585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i="1" u="sng" dirty="0" smtClean="0">
                <a:solidFill>
                  <a:schemeClr val="bg1"/>
                </a:solidFill>
              </a:rPr>
              <a:t>imperialism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country taking over foreign land or people for their benefit.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-spread out empire in all directions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-more money and goods come to Rome now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-slaves (1/3 of population) used to build roads and buildings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-gap between rich and poor (1/4 people) increased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-riots and protests occur, many civil wars break out </a:t>
            </a:r>
          </a:p>
          <a:p>
            <a:endParaRPr lang="en-US" sz="2400" dirty="0"/>
          </a:p>
        </p:txBody>
      </p:sp>
      <p:pic>
        <p:nvPicPr>
          <p:cNvPr id="1029" name="Picture 5" descr="C:\Documents and Settings\kcs user\Local Settings\Temporary Internet Files\Content.IE5\N0L1EPE5\MPj04013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522711" cy="2282952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Q43SQNAL\MPj040139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2186270" cy="1456944"/>
          </a:xfrm>
          <a:prstGeom prst="rect">
            <a:avLst/>
          </a:prstGeom>
          <a:noFill/>
        </p:spPr>
      </p:pic>
      <p:pic>
        <p:nvPicPr>
          <p:cNvPr id="1033" name="Picture 9" descr="C:\Documents and Settings\kcs user\Local Settings\Temporary Internet Files\Content.IE5\1Z2UU1H4\MCj040629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91000"/>
            <a:ext cx="1833563" cy="1862667"/>
          </a:xfrm>
          <a:prstGeom prst="rect">
            <a:avLst/>
          </a:prstGeom>
          <a:noFill/>
        </p:spPr>
      </p:pic>
      <p:pic>
        <p:nvPicPr>
          <p:cNvPr id="1034" name="Picture 10" descr="C:\Documents and Settings\kcs user\Local Settings\Temporary Internet Files\Content.IE5\HKTJ1J5H\MCj0433920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343400"/>
            <a:ext cx="1409700" cy="1409700"/>
          </a:xfrm>
          <a:prstGeom prst="rect">
            <a:avLst/>
          </a:prstGeom>
          <a:noFill/>
        </p:spPr>
      </p:pic>
      <p:pic>
        <p:nvPicPr>
          <p:cNvPr id="1036" name="Picture 12" descr="C:\Documents and Settings\kcs user\Local Settings\Temporary Internet Files\Content.IE5\Q43SQNAL\MCPE07347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752600"/>
            <a:ext cx="2539852" cy="155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892</Words>
  <Application>Microsoft Office PowerPoint</Application>
  <PresentationFormat>On-screen Show (4:3)</PresentationFormat>
  <Paragraphs>117</Paragraphs>
  <Slides>19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Ancient Rome and Christianity</vt:lpstr>
      <vt:lpstr>Rome</vt:lpstr>
      <vt:lpstr>2 Types of Citizens</vt:lpstr>
      <vt:lpstr>Roman Government</vt:lpstr>
      <vt:lpstr>Family Life</vt:lpstr>
      <vt:lpstr>Growth</vt:lpstr>
      <vt:lpstr>Section 2     p. 155</vt:lpstr>
      <vt:lpstr>Punic Wars (Rome vs. Carthage)</vt:lpstr>
      <vt:lpstr>Slide 9</vt:lpstr>
      <vt:lpstr> Julius      Caesar</vt:lpstr>
      <vt:lpstr>Pax Romana (Roman Peace)</vt:lpstr>
      <vt:lpstr>Section 3    p.161</vt:lpstr>
      <vt:lpstr>Greco-Roman Culture</vt:lpstr>
      <vt:lpstr>Section 4    p. 166</vt:lpstr>
      <vt:lpstr>Religious  History</vt:lpstr>
      <vt:lpstr>Jesus Christ</vt:lpstr>
      <vt:lpstr>Section 5  p. 173</vt:lpstr>
      <vt:lpstr>Roman Problems</vt:lpstr>
      <vt:lpstr>The End of Ancient Rome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and Christianity</dc:title>
  <dc:creator/>
  <cp:lastModifiedBy>KCS</cp:lastModifiedBy>
  <cp:revision>44</cp:revision>
  <dcterms:created xsi:type="dcterms:W3CDTF">2006-08-16T00:00:00Z</dcterms:created>
  <dcterms:modified xsi:type="dcterms:W3CDTF">2008-09-25T15:37:22Z</dcterms:modified>
</cp:coreProperties>
</file>