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1" r:id="rId3"/>
    <p:sldId id="273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9EF17-DE66-4A3C-9233-280BF7A22CBB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DBCE9-EED1-4C3D-B984-A89CFEED15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EA04C6-1C8C-463F-8A7B-5CAC3BDADB19}" type="slidenum">
              <a:rPr lang="en-US"/>
              <a:pPr/>
              <a:t>11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file:///\\albfs01\home$\teachers\Mike.Wolford\Lessons\WH%20ch.%206%20(Early%20Americas)\Prentice%20Hall\ch.%206%20intro%20music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bfs01\home$\teachers\Mike.Wolford\Lessons\WH%20ch.%206%20(Early%20Americas)\Prentice%20Hall\ch.%206%20intro%20music.mp3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slideLayout" Target="../slideLayouts/slideLayout4.xml"/><Relationship Id="rId1" Type="http://schemas.openxmlformats.org/officeDocument/2006/relationships/audio" Target="file:///\\albfs01\home$\teachers\Mike.Wolford\Miscellaneous\sounds\Borat%20sounds\US%20and%20A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wm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jpe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gif"/><Relationship Id="rId4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bfs01\home$\teachers\Mike.Wolford\Lessons\WH%20ch.%206%20(Early%20Americas)\Prentice%20Hall\ch.%206%20intro%20music.mp3" TargetMode="External"/><Relationship Id="rId6" Type="http://schemas.openxmlformats.org/officeDocument/2006/relationships/image" Target="../media/image25.wm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Early American Civilization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800600"/>
            <a:ext cx="8062912" cy="17526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Chapter 6</a:t>
            </a:r>
          </a:p>
          <a:p>
            <a:pPr algn="ctr"/>
            <a:r>
              <a:rPr lang="en-US" sz="4400" dirty="0" smtClean="0"/>
              <a:t>Page 186</a:t>
            </a:r>
            <a:endParaRPr lang="en-US" sz="4400" dirty="0"/>
          </a:p>
        </p:txBody>
      </p:sp>
      <p:pic>
        <p:nvPicPr>
          <p:cNvPr id="1026" name="Picture 2" descr="C:\Documents and Settings\kcs user\Local Settings\Temporary Internet Files\Content.IE5\XQLKWZLE\MCj0231968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286000"/>
            <a:ext cx="2872966" cy="2378044"/>
          </a:xfrm>
          <a:prstGeom prst="rect">
            <a:avLst/>
          </a:prstGeom>
          <a:noFill/>
        </p:spPr>
      </p:pic>
      <p:pic>
        <p:nvPicPr>
          <p:cNvPr id="1031" name="Picture 7" descr="C:\Documents and Settings\kcs user\Local Settings\Temporary Internet Files\Content.IE5\OZBL1FS8\MCBD07784_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2514600"/>
            <a:ext cx="1187806" cy="1825142"/>
          </a:xfrm>
          <a:prstGeom prst="rect">
            <a:avLst/>
          </a:prstGeom>
          <a:noFill/>
        </p:spPr>
      </p:pic>
      <p:pic>
        <p:nvPicPr>
          <p:cNvPr id="1032" name="Picture 8" descr="C:\Documents and Settings\kcs user\Local Settings\Temporary Internet Files\Content.IE5\XQLKWZLE\MCDD01881_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2057400"/>
            <a:ext cx="2162269" cy="2750745"/>
          </a:xfrm>
          <a:prstGeom prst="rect">
            <a:avLst/>
          </a:prstGeom>
          <a:noFill/>
        </p:spPr>
      </p:pic>
      <p:pic>
        <p:nvPicPr>
          <p:cNvPr id="8" name="ch. 6 intro music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45720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47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kcs user\Local Settings\Temporary Internet Files\Content.IE5\M37NOBYK\MCj018364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8763000" cy="605090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Incas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learned from earlier groups, most powerful</a:t>
            </a:r>
          </a:p>
          <a:p>
            <a:r>
              <a:rPr lang="en-US" dirty="0" smtClean="0"/>
              <a:t>capital was </a:t>
            </a:r>
            <a:r>
              <a:rPr lang="en-US" u="sng" dirty="0" smtClean="0">
                <a:solidFill>
                  <a:srgbClr val="FFFF00"/>
                </a:solidFill>
              </a:rPr>
              <a:t>Cuzco</a:t>
            </a:r>
            <a:r>
              <a:rPr lang="en-US" dirty="0" smtClean="0"/>
              <a:t>, emperor was </a:t>
            </a:r>
            <a:r>
              <a:rPr lang="en-US" u="sng" dirty="0" err="1" smtClean="0">
                <a:solidFill>
                  <a:srgbClr val="FFFF00"/>
                </a:solidFill>
              </a:rPr>
              <a:t>Pachacuti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took over neighboring groups</a:t>
            </a:r>
          </a:p>
          <a:p>
            <a:r>
              <a:rPr lang="en-US" dirty="0" smtClean="0"/>
              <a:t>all people had to pay a </a:t>
            </a:r>
            <a:r>
              <a:rPr lang="en-US" u="sng" dirty="0" err="1" smtClean="0">
                <a:solidFill>
                  <a:srgbClr val="FFFF00"/>
                </a:solidFill>
              </a:rPr>
              <a:t>mita</a:t>
            </a:r>
            <a:r>
              <a:rPr lang="en-US" dirty="0" smtClean="0"/>
              <a:t> – labor tax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united everyone by language (</a:t>
            </a:r>
            <a:r>
              <a:rPr lang="en-US" u="sng" dirty="0" smtClean="0">
                <a:solidFill>
                  <a:srgbClr val="FFFF00"/>
                </a:solidFill>
              </a:rPr>
              <a:t>Quechua</a:t>
            </a:r>
            <a:r>
              <a:rPr lang="en-US" dirty="0" smtClean="0"/>
              <a:t>) and religion</a:t>
            </a:r>
          </a:p>
          <a:p>
            <a:r>
              <a:rPr lang="en-US" dirty="0" smtClean="0"/>
              <a:t>messages sent by </a:t>
            </a:r>
            <a:r>
              <a:rPr lang="en-US" u="sng" dirty="0" err="1" smtClean="0">
                <a:solidFill>
                  <a:srgbClr val="FFFF00"/>
                </a:solidFill>
              </a:rPr>
              <a:t>chasquis</a:t>
            </a:r>
            <a:r>
              <a:rPr lang="en-US" dirty="0" smtClean="0"/>
              <a:t> – system of runners/messengers</a:t>
            </a:r>
          </a:p>
          <a:p>
            <a:r>
              <a:rPr lang="en-US" dirty="0" smtClean="0"/>
              <a:t>no writing system</a:t>
            </a:r>
          </a:p>
          <a:p>
            <a:r>
              <a:rPr lang="en-US" dirty="0" smtClean="0"/>
              <a:t>learned to work with metals and weave cloth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834520" y="708956"/>
            <a:ext cx="6927662" cy="355907"/>
          </a:xfrm>
          <a:noFill/>
          <a:ln>
            <a:miter lim="800000"/>
            <a:headEnd/>
            <a:tailEnd/>
          </a:ln>
        </p:spPr>
        <p:txBody>
          <a:bodyPr vert="horz" wrap="square" lIns="82314" tIns="41157" rIns="82314" bIns="41157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sz="2100" b="1" dirty="0"/>
              <a:t>Civilization of the Americas: Section 1</a:t>
            </a:r>
            <a:endParaRPr lang="en-US" sz="2500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34520" y="1006259"/>
            <a:ext cx="4538419" cy="480260"/>
          </a:xfrm>
          <a:noFill/>
          <a:ln>
            <a:miter lim="800000"/>
            <a:headEnd/>
            <a:tailEnd/>
          </a:ln>
        </p:spPr>
        <p:txBody>
          <a:bodyPr vert="horz" wrap="square" lIns="82314" tIns="41157" rIns="82314" bIns="41157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algn="l"/>
            <a:r>
              <a:rPr lang="en-US" sz="2100" b="1" dirty="0"/>
              <a:t>Progress Monitoring Transparency</a:t>
            </a:r>
            <a:endParaRPr lang="en-US" dirty="0"/>
          </a:p>
        </p:txBody>
      </p:sp>
      <p:pic>
        <p:nvPicPr>
          <p:cNvPr id="56329" name="Picture 9" descr="civ_americas_pmt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0394" y="1520823"/>
            <a:ext cx="6844782" cy="4844053"/>
          </a:xfrm>
          <a:prstGeom prst="rect">
            <a:avLst/>
          </a:prstGeom>
          <a:noFill/>
        </p:spPr>
      </p:pic>
      <p:sp>
        <p:nvSpPr>
          <p:cNvPr id="56330" name="AutoShape 10"/>
          <p:cNvSpPr>
            <a:spLocks noChangeArrowheads="1"/>
          </p:cNvSpPr>
          <p:nvPr/>
        </p:nvSpPr>
        <p:spPr bwMode="auto">
          <a:xfrm>
            <a:off x="5715893" y="2718615"/>
            <a:ext cx="2252062" cy="42308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 wrap="none" lIns="82314" tIns="41157" rIns="82314" bIns="41157" anchor="ctr"/>
          <a:lstStyle/>
          <a:p>
            <a:endParaRPr lang="en-US"/>
          </a:p>
        </p:txBody>
      </p:sp>
      <p:sp>
        <p:nvSpPr>
          <p:cNvPr id="56331" name="AutoShape 11"/>
          <p:cNvSpPr>
            <a:spLocks noChangeArrowheads="1"/>
          </p:cNvSpPr>
          <p:nvPr/>
        </p:nvSpPr>
        <p:spPr bwMode="auto">
          <a:xfrm>
            <a:off x="5727324" y="5863176"/>
            <a:ext cx="2366380" cy="4688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 wrap="none" lIns="82314" tIns="41157" rIns="82314" bIns="41157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/>
      <p:bldP spid="56330" grpId="0" animBg="1"/>
      <p:bldP spid="563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8062912" cy="874713"/>
          </a:xfrm>
        </p:spPr>
        <p:txBody>
          <a:bodyPr/>
          <a:lstStyle/>
          <a:p>
            <a:pPr algn="ctr"/>
            <a:r>
              <a:rPr lang="en-US" dirty="0" smtClean="0"/>
              <a:t>Section 3   pg. 201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638800"/>
            <a:ext cx="8062912" cy="95012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Early North Americans</a:t>
            </a:r>
            <a:endParaRPr lang="en-US" sz="5400" b="1" dirty="0"/>
          </a:p>
        </p:txBody>
      </p:sp>
      <p:pic>
        <p:nvPicPr>
          <p:cNvPr id="9220" name="Picture 4" descr="C:\Documents and Settings\kcs user\Local Settings\Temporary Internet Files\Content.IE5\1Z2UU1H4\MCPE03658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09800"/>
            <a:ext cx="2937370" cy="2496493"/>
          </a:xfrm>
          <a:prstGeom prst="rect">
            <a:avLst/>
          </a:prstGeom>
          <a:noFill/>
        </p:spPr>
      </p:pic>
      <p:pic>
        <p:nvPicPr>
          <p:cNvPr id="9224" name="Picture 8" descr="C:\Documents and Settings\kcs user\Local Settings\Temporary Internet Files\Content.IE5\M37NOBYK\MCBL00439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819400"/>
            <a:ext cx="2900881" cy="1639089"/>
          </a:xfrm>
          <a:prstGeom prst="rect">
            <a:avLst/>
          </a:prstGeom>
          <a:noFill/>
        </p:spPr>
      </p:pic>
      <p:pic>
        <p:nvPicPr>
          <p:cNvPr id="9226" name="Picture 10" descr="C:\Documents and Settings\kcs user\Local Settings\Temporary Internet Files\Content.IE5\VQ9O9UI6\MPj0289345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600200"/>
            <a:ext cx="2401824" cy="3657600"/>
          </a:xfrm>
          <a:prstGeom prst="rect">
            <a:avLst/>
          </a:prstGeom>
          <a:noFill/>
        </p:spPr>
      </p:pic>
      <p:pic>
        <p:nvPicPr>
          <p:cNvPr id="8" name="ch. 6 intro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5410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47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 different culture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32037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SOUTHWEST</a:t>
            </a:r>
          </a:p>
          <a:p>
            <a:r>
              <a:rPr lang="en-US" dirty="0" smtClean="0"/>
              <a:t>first to develop farming</a:t>
            </a:r>
          </a:p>
          <a:p>
            <a:r>
              <a:rPr lang="en-US" dirty="0" smtClean="0"/>
              <a:t>built irrigation systems and </a:t>
            </a:r>
            <a:r>
              <a:rPr lang="en-US" u="sng" dirty="0" smtClean="0">
                <a:solidFill>
                  <a:srgbClr val="FFFF00"/>
                </a:solidFill>
              </a:rPr>
              <a:t>pueblos</a:t>
            </a:r>
            <a:r>
              <a:rPr lang="en-US" dirty="0" smtClean="0"/>
              <a:t> – large apartment homes made of stone and clay (</a:t>
            </a:r>
            <a:r>
              <a:rPr lang="en-US" dirty="0" smtClean="0">
                <a:solidFill>
                  <a:srgbClr val="FFFF00"/>
                </a:solidFill>
              </a:rPr>
              <a:t>adobe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some groups (</a:t>
            </a:r>
            <a:r>
              <a:rPr lang="en-US" u="sng" dirty="0" err="1" smtClean="0">
                <a:solidFill>
                  <a:srgbClr val="FFFF00"/>
                </a:solidFill>
              </a:rPr>
              <a:t>Anasazi</a:t>
            </a:r>
            <a:r>
              <a:rPr lang="en-US" dirty="0" smtClean="0"/>
              <a:t>) built homes in caves or beneath cliffs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124200"/>
            <a:ext cx="4038600" cy="33067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EAST</a:t>
            </a:r>
          </a:p>
          <a:p>
            <a:r>
              <a:rPr lang="en-US" dirty="0" smtClean="0"/>
              <a:t>built burial </a:t>
            </a:r>
            <a:r>
              <a:rPr lang="en-US" dirty="0" smtClean="0">
                <a:solidFill>
                  <a:srgbClr val="FFFF00"/>
                </a:solidFill>
              </a:rPr>
              <a:t>mounds</a:t>
            </a:r>
            <a:r>
              <a:rPr lang="en-US" dirty="0" smtClean="0"/>
              <a:t>, great traders (items found from many regions)</a:t>
            </a:r>
          </a:p>
          <a:p>
            <a:r>
              <a:rPr lang="en-US" dirty="0" smtClean="0"/>
              <a:t>formed alliances to keep the peace (</a:t>
            </a:r>
            <a:r>
              <a:rPr lang="en-US" dirty="0" smtClean="0">
                <a:solidFill>
                  <a:srgbClr val="FFFF00"/>
                </a:solidFill>
              </a:rPr>
              <a:t>Iroquois League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10242" name="Picture 2" descr="C:\Documents and Settings\kcs user\Local Settings\Temporary Internet Files\Content.IE5\RZ8MLF63\MCj022911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1826971" cy="1301191"/>
          </a:xfrm>
          <a:prstGeom prst="rect">
            <a:avLst/>
          </a:prstGeom>
          <a:noFill/>
        </p:spPr>
      </p:pic>
      <p:pic>
        <p:nvPicPr>
          <p:cNvPr id="6" name="Picture 5" descr="mound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399" y="1447800"/>
            <a:ext cx="1958521" cy="1295400"/>
          </a:xfrm>
          <a:prstGeom prst="rect">
            <a:avLst/>
          </a:prstGeom>
        </p:spPr>
      </p:pic>
      <p:pic>
        <p:nvPicPr>
          <p:cNvPr id="7" name="US and 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2620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Inuit </a:t>
            </a:r>
            <a:r>
              <a:rPr lang="en-US" dirty="0" smtClean="0"/>
              <a:t>(Eskimos)</a:t>
            </a:r>
          </a:p>
          <a:p>
            <a:r>
              <a:rPr lang="en-US" dirty="0" smtClean="0"/>
              <a:t>lived in igloos on frozen land of northern Canada</a:t>
            </a:r>
          </a:p>
          <a:p>
            <a:r>
              <a:rPr lang="en-US" dirty="0" smtClean="0"/>
              <a:t>hunted/fished for food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NORTHWEST COAST</a:t>
            </a:r>
          </a:p>
          <a:p>
            <a:r>
              <a:rPr lang="en-US" dirty="0" smtClean="0"/>
              <a:t>hunted whales, different social classes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Potlatch</a:t>
            </a:r>
            <a:r>
              <a:rPr lang="en-US" dirty="0" smtClean="0"/>
              <a:t> – ceremony in which gifts are given to guests to show off wealth</a:t>
            </a:r>
          </a:p>
          <a:p>
            <a:endParaRPr lang="en-US" dirty="0"/>
          </a:p>
        </p:txBody>
      </p:sp>
      <p:pic>
        <p:nvPicPr>
          <p:cNvPr id="11266" name="Picture 2" descr="C:\Documents and Settings\kcs user\Local Settings\Temporary Internet Files\Content.IE5\OZBL1FS8\MCPE01010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94130" cy="2375611"/>
          </a:xfrm>
          <a:prstGeom prst="rect">
            <a:avLst/>
          </a:prstGeom>
          <a:noFill/>
        </p:spPr>
      </p:pic>
      <p:pic>
        <p:nvPicPr>
          <p:cNvPr id="11267" name="Picture 3" descr="C:\Documents and Settings\kcs user\Local Settings\Temporary Internet Files\Content.IE5\8115RJEQ\MCPE00239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800600"/>
            <a:ext cx="4596143" cy="1812202"/>
          </a:xfrm>
          <a:prstGeom prst="rect">
            <a:avLst/>
          </a:prstGeom>
          <a:noFill/>
        </p:spPr>
      </p:pic>
      <p:pic>
        <p:nvPicPr>
          <p:cNvPr id="11268" name="Picture 4" descr="C:\Documents and Settings\kcs user\Local Settings\Temporary Internet Files\Content.IE5\DLBRB59W\MMj0296921000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04800"/>
            <a:ext cx="1752600" cy="1292543"/>
          </a:xfrm>
          <a:prstGeom prst="rect">
            <a:avLst/>
          </a:prstGeom>
          <a:noFill/>
        </p:spPr>
      </p:pic>
      <p:pic>
        <p:nvPicPr>
          <p:cNvPr id="11270" name="Picture 6" descr="C:\Documents and Settings\kcs user\Local Settings\Temporary Internet Files\Content.IE5\OZBL1FS8\MMAG00358_0000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876800"/>
            <a:ext cx="1600200" cy="1675681"/>
          </a:xfrm>
          <a:prstGeom prst="rect">
            <a:avLst/>
          </a:prstGeom>
          <a:noFill/>
        </p:spPr>
      </p:pic>
      <p:pic>
        <p:nvPicPr>
          <p:cNvPr id="11271" name="Picture 7" descr="C:\Documents and Settings\kcs user\Local Settings\Temporary Internet Files\Content.IE5\BOVLFD9B\MCj0237250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533400"/>
            <a:ext cx="2479141" cy="1495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Common Beliefs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144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 Polytheistic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Respect for the land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3. Family most important (totems were symbols of unity)</a:t>
            </a:r>
          </a:p>
          <a:p>
            <a:endParaRPr lang="en-US" dirty="0"/>
          </a:p>
        </p:txBody>
      </p:sp>
      <p:pic>
        <p:nvPicPr>
          <p:cNvPr id="12290" name="Picture 2" descr="C:\Documents and Settings\kcs user\Local Settings\Temporary Internet Files\Content.IE5\BOVLFD9B\MCDD00597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24000"/>
            <a:ext cx="623621" cy="1752905"/>
          </a:xfrm>
          <a:prstGeom prst="rect">
            <a:avLst/>
          </a:prstGeom>
          <a:noFill/>
        </p:spPr>
      </p:pic>
      <p:pic>
        <p:nvPicPr>
          <p:cNvPr id="12291" name="Picture 3" descr="C:\Documents and Settings\kcs user\Local Settings\Temporary Internet Files\Content.IE5\K30CDP0Y\MCj019405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76400"/>
            <a:ext cx="1147732" cy="1545879"/>
          </a:xfrm>
          <a:prstGeom prst="rect">
            <a:avLst/>
          </a:prstGeom>
          <a:noFill/>
        </p:spPr>
      </p:pic>
      <p:pic>
        <p:nvPicPr>
          <p:cNvPr id="12292" name="Picture 4" descr="C:\Documents and Settings\kcs user\Local Settings\Temporary Internet Files\Content.IE5\DLBRB59W\MCj0192568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71600"/>
            <a:ext cx="875081" cy="2057400"/>
          </a:xfrm>
          <a:prstGeom prst="rect">
            <a:avLst/>
          </a:prstGeom>
          <a:noFill/>
        </p:spPr>
      </p:pic>
      <p:pic>
        <p:nvPicPr>
          <p:cNvPr id="12293" name="Picture 5" descr="C:\Documents and Settings\kcs user\Local Settings\Temporary Internet Files\Content.IE5\1Z2UU1H4\MMAG00506_0000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334000"/>
            <a:ext cx="2592729" cy="1219200"/>
          </a:xfrm>
          <a:prstGeom prst="rect">
            <a:avLst/>
          </a:prstGeom>
          <a:noFill/>
        </p:spPr>
      </p:pic>
      <p:sp>
        <p:nvSpPr>
          <p:cNvPr id="12296" name="Tree"/>
          <p:cNvSpPr>
            <a:spLocks noEditPoints="1" noChangeArrowheads="1"/>
          </p:cNvSpPr>
          <p:nvPr/>
        </p:nvSpPr>
        <p:spPr bwMode="auto">
          <a:xfrm>
            <a:off x="3124200" y="3124200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7" name="Picture 9" descr="C:\Documents and Settings\kcs user\Local Settings\Temporary Internet Files\Content.IE5\BOVLFD9B\MPj0433166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3657600"/>
            <a:ext cx="1535351" cy="1335024"/>
          </a:xfrm>
          <a:prstGeom prst="rect">
            <a:avLst/>
          </a:prstGeom>
          <a:noFill/>
        </p:spPr>
      </p:pic>
      <p:pic>
        <p:nvPicPr>
          <p:cNvPr id="12298" name="Picture 10" descr="C:\Documents and Settings\kcs user\Local Settings\Temporary Internet Files\Content.IE5\BOVLFD9B\MPj0406556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657600"/>
            <a:ext cx="889843" cy="1334114"/>
          </a:xfrm>
          <a:prstGeom prst="rect">
            <a:avLst/>
          </a:prstGeom>
          <a:noFill/>
        </p:spPr>
      </p:pic>
      <p:pic>
        <p:nvPicPr>
          <p:cNvPr id="12299" name="Picture 11" descr="C:\Documents and Settings\kcs user\Local Settings\Temporary Internet Files\Content.IE5\O2MTIK9J\MCj0407810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5029200"/>
            <a:ext cx="775269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First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came from Asia</a:t>
            </a:r>
          </a:p>
          <a:p>
            <a:r>
              <a:rPr lang="en-US" dirty="0" smtClean="0"/>
              <a:t>during last ice age, sea levels dropped and land connected</a:t>
            </a:r>
          </a:p>
          <a:p>
            <a:r>
              <a:rPr lang="en-US" dirty="0" smtClean="0"/>
              <a:t>land bridge formed called </a:t>
            </a:r>
            <a:r>
              <a:rPr lang="en-US" u="sng" dirty="0" err="1" smtClean="0">
                <a:solidFill>
                  <a:srgbClr val="FFFF00"/>
                </a:solidFill>
              </a:rPr>
              <a:t>Beringia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followed animals into the Americas</a:t>
            </a:r>
          </a:p>
          <a:p>
            <a:r>
              <a:rPr lang="en-US" dirty="0" smtClean="0"/>
              <a:t>hunted/fished for food, nomadic lifestyle</a:t>
            </a:r>
          </a:p>
          <a:p>
            <a:endParaRPr lang="en-US" dirty="0"/>
          </a:p>
        </p:txBody>
      </p:sp>
      <p:pic>
        <p:nvPicPr>
          <p:cNvPr id="1030" name="Picture 6" descr="C:\Documents and Settings\kcs user\Local Settings\Temporary Internet Files\Content.IE5\HKTJ1J5H\MMAG00627_0000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0"/>
            <a:ext cx="4167715" cy="2514599"/>
          </a:xfrm>
          <a:prstGeom prst="rect">
            <a:avLst/>
          </a:prstGeom>
          <a:noFill/>
        </p:spPr>
      </p:pic>
      <p:pic>
        <p:nvPicPr>
          <p:cNvPr id="1032" name="Picture 8" descr="C:\Documents and Settings\kcs user\Local Settings\Temporary Internet Files\Content.IE5\RZ8MLF63\MCj043667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572000"/>
            <a:ext cx="1981200" cy="1914525"/>
          </a:xfrm>
          <a:prstGeom prst="rect">
            <a:avLst/>
          </a:prstGeom>
          <a:noFill/>
        </p:spPr>
      </p:pic>
      <p:pic>
        <p:nvPicPr>
          <p:cNvPr id="1034" name="Picture 10" descr="C:\Documents and Settings\kcs user\Local Settings\Temporary Internet Files\Content.IE5\6LWV2ASH\MCAN02008_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572000"/>
            <a:ext cx="2589742" cy="1905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The BERING LAND BRIDGE</a:t>
            </a:r>
            <a:endParaRPr lang="en-US" sz="4000" dirty="0"/>
          </a:p>
        </p:txBody>
      </p:sp>
      <p:pic>
        <p:nvPicPr>
          <p:cNvPr id="5" name="Picture Placeholder 4" descr="beringiaSmall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2346" b="12346"/>
          <a:stretch>
            <a:fillRect/>
          </a:stretch>
        </p:blipFill>
        <p:spPr>
          <a:xfrm>
            <a:off x="5486658" y="3048000"/>
            <a:ext cx="3657342" cy="273616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MOVIE LINK (click me)</a:t>
            </a:r>
            <a:endParaRPr lang="en-US" sz="3600" dirty="0"/>
          </a:p>
        </p:txBody>
      </p:sp>
      <p:pic>
        <p:nvPicPr>
          <p:cNvPr id="6" name="Picture 5" descr="bering_land_bridge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152400"/>
            <a:ext cx="3886200" cy="3272589"/>
          </a:xfrm>
          <a:prstGeom prst="rect">
            <a:avLst/>
          </a:prstGeom>
        </p:spPr>
      </p:pic>
      <p:pic>
        <p:nvPicPr>
          <p:cNvPr id="7" name="Picture 6" descr="image_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3505200"/>
            <a:ext cx="4191000" cy="2095500"/>
          </a:xfrm>
          <a:prstGeom prst="rect">
            <a:avLst/>
          </a:prstGeom>
        </p:spPr>
      </p:pic>
      <p:pic>
        <p:nvPicPr>
          <p:cNvPr id="8" name="Picture 7" descr="SNLEAN792200_155P_l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152400"/>
            <a:ext cx="3733800" cy="28003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Birth of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447800"/>
            <a:ext cx="5105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-started to settle down once they learn to farm (agriculture)</a:t>
            </a:r>
          </a:p>
          <a:p>
            <a:r>
              <a:rPr lang="en-US" dirty="0" smtClean="0"/>
              <a:t>-more stable food source, cities/population grow, more time for other skills </a:t>
            </a:r>
          </a:p>
          <a:p>
            <a:pPr>
              <a:buNone/>
            </a:pPr>
            <a:r>
              <a:rPr lang="en-US" dirty="0" smtClean="0"/>
              <a:t>	(art, building, tools, technology)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Mesoamerica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– land that is now Mexico and Central America, first settled groups are here</a:t>
            </a:r>
          </a:p>
          <a:p>
            <a:endParaRPr lang="en-US" dirty="0"/>
          </a:p>
        </p:txBody>
      </p:sp>
      <p:pic>
        <p:nvPicPr>
          <p:cNvPr id="2050" name="Picture 2" descr="C:\Documents and Settings\kcs user\Local Settings\Temporary Internet Files\Content.IE5\BOVLFD9B\MCj019849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2759798" cy="2020432"/>
          </a:xfrm>
          <a:prstGeom prst="rect">
            <a:avLst/>
          </a:prstGeom>
          <a:noFill/>
        </p:spPr>
      </p:pic>
      <p:pic>
        <p:nvPicPr>
          <p:cNvPr id="2051" name="Picture 3" descr="C:\Documents and Settings\kcs user\Local Settings\Temporary Internet Files\Content.IE5\O2MTIK9J\MPj0400763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581400"/>
            <a:ext cx="2401238" cy="1600200"/>
          </a:xfrm>
          <a:prstGeom prst="rect">
            <a:avLst/>
          </a:prstGeom>
          <a:noFill/>
        </p:spPr>
      </p:pic>
      <p:pic>
        <p:nvPicPr>
          <p:cNvPr id="2053" name="Picture 5" descr="C:\Documents and Settings\kcs user\Local Settings\Temporary Internet Files\Content.IE5\BOVLFD9B\MCj0436357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5143500"/>
            <a:ext cx="1714500" cy="1714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kcs user\Local Settings\Temporary Internet Files\Content.IE5\RZ8MLF63\MPj0405038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800"/>
            <a:ext cx="8153400" cy="615025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Olmecs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first builders (built burial mounds, pyramids, monuments)</a:t>
            </a:r>
          </a:p>
          <a:p>
            <a:r>
              <a:rPr lang="en-US" dirty="0" smtClean="0"/>
              <a:t>known as the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“mother culture” </a:t>
            </a:r>
            <a:r>
              <a:rPr lang="en-US" dirty="0" smtClean="0"/>
              <a:t>because they influenced other groups</a:t>
            </a:r>
          </a:p>
          <a:p>
            <a:r>
              <a:rPr lang="en-US" dirty="0" smtClean="0"/>
              <a:t>worshiped the jaguar</a:t>
            </a:r>
          </a:p>
          <a:p>
            <a:r>
              <a:rPr lang="en-US" dirty="0" smtClean="0"/>
              <a:t>invented a calendar, made artwork, carved hieroglyphics in stone</a:t>
            </a:r>
          </a:p>
          <a:p>
            <a:endParaRPr lang="en-US" dirty="0"/>
          </a:p>
        </p:txBody>
      </p:sp>
      <p:pic>
        <p:nvPicPr>
          <p:cNvPr id="8" name="MSj00748620000[1].wav">
            <a:hlinkClick r:id="" action="ppaction://media"/>
          </p:cNvPr>
          <p:cNvPicPr>
            <a:picLocks noRot="1" noChangeAspect="1"/>
          </p:cNvPicPr>
          <p:nvPr>
            <a:wavAudioFile r:embed="rId2" name="MSj00748620000[1].wav"/>
          </p:nvPr>
        </p:nvPicPr>
        <p:blipFill>
          <a:blip r:embed="rId5" cstate="print"/>
          <a:stretch>
            <a:fillRect/>
          </a:stretch>
        </p:blipFill>
        <p:spPr>
          <a:xfrm>
            <a:off x="4267200" y="45720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9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pPr algn="ctr"/>
            <a:r>
              <a:rPr lang="en-US" dirty="0" smtClean="0"/>
              <a:t>Mayans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lived in Yucatan peninsula of Mexico</a:t>
            </a:r>
          </a:p>
          <a:p>
            <a:r>
              <a:rPr lang="en-US" dirty="0" smtClean="0"/>
              <a:t>learned from the </a:t>
            </a:r>
            <a:r>
              <a:rPr lang="en-US" dirty="0" err="1" smtClean="0"/>
              <a:t>Olmecs</a:t>
            </a:r>
            <a:r>
              <a:rPr lang="en-US" dirty="0" smtClean="0"/>
              <a:t>, excellent farmers</a:t>
            </a:r>
          </a:p>
          <a:p>
            <a:r>
              <a:rPr lang="en-US" dirty="0" smtClean="0"/>
              <a:t>developed into individual city-states, not an empire</a:t>
            </a:r>
          </a:p>
          <a:p>
            <a:r>
              <a:rPr lang="en-US" dirty="0" smtClean="0"/>
              <a:t>had social classes and cities were linked by trade</a:t>
            </a:r>
          </a:p>
          <a:p>
            <a:r>
              <a:rPr lang="en-US" dirty="0" smtClean="0"/>
              <a:t>worked with math and astronomy, accurate 365 day calendar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581400"/>
            <a:ext cx="4038600" cy="2620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advanced writing system of 800 </a:t>
            </a:r>
            <a:r>
              <a:rPr lang="en-US" u="sng" dirty="0" smtClean="0">
                <a:solidFill>
                  <a:srgbClr val="FFFF00"/>
                </a:solidFill>
              </a:rPr>
              <a:t>glyphs</a:t>
            </a:r>
            <a:r>
              <a:rPr lang="en-US" dirty="0" smtClean="0"/>
              <a:t> (symbols), used stone or a bark paper book called a </a:t>
            </a:r>
            <a:r>
              <a:rPr lang="en-US" dirty="0" smtClean="0">
                <a:solidFill>
                  <a:srgbClr val="FFFF00"/>
                </a:solidFill>
              </a:rPr>
              <a:t>codex</a:t>
            </a:r>
          </a:p>
          <a:p>
            <a:r>
              <a:rPr lang="en-US" dirty="0" smtClean="0"/>
              <a:t>worshiped many gods</a:t>
            </a:r>
          </a:p>
          <a:p>
            <a:r>
              <a:rPr lang="en-US" dirty="0" smtClean="0"/>
              <a:t>practiced bloodletting and human sacrifice</a:t>
            </a:r>
          </a:p>
          <a:p>
            <a:endParaRPr lang="en-US" dirty="0"/>
          </a:p>
        </p:txBody>
      </p:sp>
      <p:pic>
        <p:nvPicPr>
          <p:cNvPr id="5" name="Picture 9" descr="civ_americas_ct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69298"/>
            <a:ext cx="1295400" cy="2147072"/>
          </a:xfrm>
          <a:prstGeom prst="rect">
            <a:avLst/>
          </a:prstGeom>
          <a:noFill/>
        </p:spPr>
      </p:pic>
      <p:pic>
        <p:nvPicPr>
          <p:cNvPr id="6" name="Picture 9" descr="civ_americas_ct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066800"/>
            <a:ext cx="2428705" cy="239674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Aztecs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settled in the Mexico City area, capital Tenochtitlan (island in the middle of a big lake)</a:t>
            </a:r>
          </a:p>
          <a:p>
            <a:r>
              <a:rPr lang="en-US" dirty="0" smtClean="0"/>
              <a:t>emperor ruled over the empire, different social classes also</a:t>
            </a:r>
          </a:p>
          <a:p>
            <a:r>
              <a:rPr lang="en-US" dirty="0" smtClean="0"/>
              <a:t>built floating gardens called </a:t>
            </a:r>
            <a:r>
              <a:rPr lang="en-US" u="sng" dirty="0" err="1" smtClean="0"/>
              <a:t>chinampas</a:t>
            </a:r>
            <a:endParaRPr lang="en-US" dirty="0" smtClean="0"/>
          </a:p>
          <a:p>
            <a:r>
              <a:rPr lang="en-US" dirty="0" smtClean="0"/>
              <a:t>massive human sacrifice (daily), usually of conquered enemies</a:t>
            </a:r>
          </a:p>
          <a:p>
            <a:endParaRPr lang="en-US" dirty="0"/>
          </a:p>
        </p:txBody>
      </p:sp>
      <p:pic>
        <p:nvPicPr>
          <p:cNvPr id="5124" name="Picture 4" descr="C:\Documents and Settings\kcs user\Local Settings\Temporary Internet Files\Content.IE5\6LWV2ASH\MPPH02969J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86200"/>
            <a:ext cx="3998109" cy="2654300"/>
          </a:xfrm>
          <a:prstGeom prst="rect">
            <a:avLst/>
          </a:prstGeom>
          <a:noFill/>
        </p:spPr>
      </p:pic>
      <p:pic>
        <p:nvPicPr>
          <p:cNvPr id="5125" name="Picture 5" descr="C:\Documents and Settings\kcs user\Local Settings\Temporary Internet Files\Content.IE5\HKTJ1J5H\MCj015527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295400"/>
            <a:ext cx="1371600" cy="2254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062912" cy="936625"/>
          </a:xfrm>
        </p:spPr>
        <p:txBody>
          <a:bodyPr/>
          <a:lstStyle/>
          <a:p>
            <a:pPr algn="ctr"/>
            <a:r>
              <a:rPr lang="en-US" dirty="0" smtClean="0"/>
              <a:t>South American Cultures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91200"/>
            <a:ext cx="8062912" cy="79772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Section 2 pg. 195</a:t>
            </a:r>
            <a:endParaRPr lang="en-US" sz="4400" b="1" dirty="0"/>
          </a:p>
        </p:txBody>
      </p:sp>
      <p:pic>
        <p:nvPicPr>
          <p:cNvPr id="6147" name="Picture 3" descr="C:\Documents and Settings\kcs user\Local Settings\Temporary Internet Files\Content.IE5\VQ9O9UI6\MPj043415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3085385" cy="2054352"/>
          </a:xfrm>
          <a:prstGeom prst="rect">
            <a:avLst/>
          </a:prstGeom>
          <a:noFill/>
        </p:spPr>
      </p:pic>
      <p:pic>
        <p:nvPicPr>
          <p:cNvPr id="6148" name="Picture 4" descr="C:\Documents and Settings\kcs user\Local Settings\Temporary Internet Files\Content.IE5\8115RJEQ\MPj0436597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447800"/>
            <a:ext cx="2819400" cy="2121263"/>
          </a:xfrm>
          <a:prstGeom prst="rect">
            <a:avLst/>
          </a:prstGeom>
          <a:noFill/>
        </p:spPr>
      </p:pic>
      <p:pic>
        <p:nvPicPr>
          <p:cNvPr id="6151" name="Picture 7" descr="C:\Documents and Settings\kcs user\Local Settings\Temporary Internet Files\Content.IE5\XQLKWZLE\MPj0401359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886200"/>
            <a:ext cx="1870595" cy="1870595"/>
          </a:xfrm>
          <a:prstGeom prst="rect">
            <a:avLst/>
          </a:prstGeom>
          <a:noFill/>
        </p:spPr>
      </p:pic>
      <p:pic>
        <p:nvPicPr>
          <p:cNvPr id="6153" name="Picture 9" descr="C:\Documents and Settings\kcs user\Local Settings\Temporary Internet Files\Content.IE5\O2MTIK9J\MCj0432325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810000"/>
            <a:ext cx="3431691" cy="1869491"/>
          </a:xfrm>
          <a:prstGeom prst="rect">
            <a:avLst/>
          </a:prstGeom>
          <a:noFill/>
        </p:spPr>
      </p:pic>
      <p:pic>
        <p:nvPicPr>
          <p:cNvPr id="9" name="ch. 6 intro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7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7494"/>
            <a:ext cx="8382000" cy="125650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Cultures of the Andes Mountains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Western coast of </a:t>
            </a:r>
          </a:p>
          <a:p>
            <a:pPr>
              <a:buNone/>
            </a:pPr>
            <a:r>
              <a:rPr lang="en-US" dirty="0" smtClean="0"/>
              <a:t>		S. America</a:t>
            </a:r>
          </a:p>
          <a:p>
            <a:r>
              <a:rPr lang="en-US" u="sng" dirty="0" err="1" smtClean="0">
                <a:solidFill>
                  <a:srgbClr val="FFFF00"/>
                </a:solidFill>
              </a:rPr>
              <a:t>Chavin</a:t>
            </a:r>
            <a:r>
              <a:rPr lang="en-US" dirty="0" smtClean="0"/>
              <a:t> – mother culture of S. America, very religious</a:t>
            </a:r>
          </a:p>
          <a:p>
            <a:r>
              <a:rPr lang="en-US" u="sng" dirty="0" err="1" smtClean="0">
                <a:solidFill>
                  <a:srgbClr val="FFFF00"/>
                </a:solidFill>
              </a:rPr>
              <a:t>Moche</a:t>
            </a:r>
            <a:r>
              <a:rPr lang="en-US" dirty="0" smtClean="0"/>
              <a:t> – developed irrigation systems for farming</a:t>
            </a:r>
          </a:p>
          <a:p>
            <a:r>
              <a:rPr lang="en-US" dirty="0" smtClean="0"/>
              <a:t>built roads, very wealthy (gold, silver, precious stones)</a:t>
            </a:r>
          </a:p>
          <a:p>
            <a:r>
              <a:rPr lang="en-US" dirty="0" smtClean="0"/>
              <a:t>used sun-dried bricks of clay/mud called </a:t>
            </a:r>
            <a:r>
              <a:rPr lang="en-US" u="sng" dirty="0" smtClean="0">
                <a:solidFill>
                  <a:srgbClr val="FFFF00"/>
                </a:solidFill>
              </a:rPr>
              <a:t>adobe</a:t>
            </a:r>
            <a:r>
              <a:rPr lang="en-US" dirty="0" smtClean="0"/>
              <a:t> to build</a:t>
            </a:r>
          </a:p>
          <a:p>
            <a:r>
              <a:rPr lang="en-US" u="sng" dirty="0" err="1" smtClean="0">
                <a:solidFill>
                  <a:srgbClr val="FFFF00"/>
                </a:solidFill>
              </a:rPr>
              <a:t>Nazca</a:t>
            </a:r>
            <a:r>
              <a:rPr lang="en-US" dirty="0" smtClean="0"/>
              <a:t> – made huge drawings on the earth (</a:t>
            </a:r>
            <a:r>
              <a:rPr lang="en-US" dirty="0" err="1" smtClean="0">
                <a:solidFill>
                  <a:srgbClr val="FFFF00"/>
                </a:solidFill>
              </a:rPr>
              <a:t>geoglyphs</a:t>
            </a:r>
            <a:r>
              <a:rPr lang="en-US" dirty="0" smtClean="0"/>
              <a:t>) for their gods</a:t>
            </a:r>
          </a:p>
          <a:p>
            <a:endParaRPr lang="en-US" dirty="0"/>
          </a:p>
        </p:txBody>
      </p:sp>
      <p:pic>
        <p:nvPicPr>
          <p:cNvPr id="7170" name="Picture 2" descr="C:\Documents and Settings\kcs user\Local Settings\Temporary Internet Files\Content.IE5\DLBRB59W\MCj0090597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2657853" cy="2221687"/>
          </a:xfrm>
          <a:prstGeom prst="rect">
            <a:avLst/>
          </a:prstGeom>
          <a:noFill/>
        </p:spPr>
      </p:pic>
      <p:pic>
        <p:nvPicPr>
          <p:cNvPr id="9" name="Picture 9" descr="civ_americas_ct3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819400"/>
            <a:ext cx="1745488" cy="2025316"/>
          </a:xfrm>
          <a:prstGeom prst="rect">
            <a:avLst/>
          </a:prstGeom>
          <a:noFill/>
        </p:spPr>
      </p:pic>
      <p:pic>
        <p:nvPicPr>
          <p:cNvPr id="7178" name="Picture 10" descr="C:\Documents and Settings\kcs user\Local Settings\Temporary Internet Files\Content.IE5\8115RJEQ\MCDD00610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876800"/>
            <a:ext cx="3246859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229</TotalTime>
  <Words>428</Words>
  <Application>Microsoft Office PowerPoint</Application>
  <PresentationFormat>On-screen Show (4:3)</PresentationFormat>
  <Paragraphs>79</Paragraphs>
  <Slides>15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Verve</vt:lpstr>
      <vt:lpstr>Early American Civilization</vt:lpstr>
      <vt:lpstr>The First Americans</vt:lpstr>
      <vt:lpstr>The BERING LAND BRIDGE</vt:lpstr>
      <vt:lpstr>Birth of Agriculture</vt:lpstr>
      <vt:lpstr>Olmecs</vt:lpstr>
      <vt:lpstr>Mayans</vt:lpstr>
      <vt:lpstr>Aztecs</vt:lpstr>
      <vt:lpstr>South American Cultures</vt:lpstr>
      <vt:lpstr>Cultures of the Andes Mountains</vt:lpstr>
      <vt:lpstr>Incas</vt:lpstr>
      <vt:lpstr>Civilization of the Americas: Section 1</vt:lpstr>
      <vt:lpstr>Section 3   pg. 201</vt:lpstr>
      <vt:lpstr>Ten different culture areas</vt:lpstr>
      <vt:lpstr>Slide 14</vt:lpstr>
      <vt:lpstr>Common Beliefs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American Civilization</dc:title>
  <dc:creator/>
  <cp:lastModifiedBy>Mike.Wolford</cp:lastModifiedBy>
  <cp:revision>30</cp:revision>
  <dcterms:created xsi:type="dcterms:W3CDTF">2006-08-16T00:00:00Z</dcterms:created>
  <dcterms:modified xsi:type="dcterms:W3CDTF">2012-10-01T12:50:42Z</dcterms:modified>
</cp:coreProperties>
</file>