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24" autoAdjust="0"/>
    <p:restoredTop sz="94776" autoAdjust="0"/>
  </p:normalViewPr>
  <p:slideViewPr>
    <p:cSldViewPr>
      <p:cViewPr varScale="1">
        <p:scale>
          <a:sx n="70" d="100"/>
          <a:sy n="70" d="100"/>
        </p:scale>
        <p:origin x="-52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11/12/2008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11/12/2008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11/12/2008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11/12/2008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11/12/2008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11/12/2008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wmf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BHS\APPS\USERS\WOLFORDM\Lessons\WH%20ch.%207%20(The%20Rise%20of%20Europe)\ch.%207%20intro%20music.mp3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BHS\APPS\USERS\WOLFORDM\Lessons\WH%20ch.%207%20(The%20Rise%20of%20Europe)\ch.%207%20intro%20music.mp3" TargetMode="External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BHS\APPS\USERS\WOLFORDM\Lessons\WH%20ch.%207%20(The%20Rise%20of%20Europe)\ch.%207%20intro%20music.mp3" TargetMode="Externa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\\ALBHS\APPS\USERS\WOLFORDM\Lessons\WH%20ch.%207%20(The%20Rise%20of%20Europe)\ch.%207%20intro%20audio%20(1min)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BHS\APPS\USERS\WOLFORDM\Lessons\WH%20ch.%207%20(The%20Rise%20of%20Europe)\ch.%207%20intro%20music.mp3" TargetMode="Externa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slideLayout" Target="../slideLayouts/slideLayout5.xml"/><Relationship Id="rId1" Type="http://schemas.openxmlformats.org/officeDocument/2006/relationships/video" Target="file:///\\ALBHS\APPS\USERS\WOLFORDM\Lessons\WH%20ch.%207%20(The%20Rise%20of%20Europe)\feudalism%20video%20(4min).wmv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38600"/>
            <a:ext cx="8305800" cy="1143000"/>
          </a:xfrm>
        </p:spPr>
        <p:txBody>
          <a:bodyPr/>
          <a:lstStyle/>
          <a:p>
            <a:r>
              <a:rPr lang="en-US" sz="4800" dirty="0" smtClean="0"/>
              <a:t>The Rise of Europe</a:t>
            </a:r>
          </a:p>
          <a:p>
            <a:r>
              <a:rPr lang="en-US" sz="4800" dirty="0" smtClean="0"/>
              <a:t>Page 214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743200"/>
            <a:ext cx="8305800" cy="671732"/>
          </a:xfrm>
        </p:spPr>
        <p:txBody>
          <a:bodyPr/>
          <a:lstStyle/>
          <a:p>
            <a:r>
              <a:rPr smtClean="0"/>
              <a:t>Chapter 7</a:t>
            </a:r>
            <a:endParaRPr lang="en-US" dirty="0"/>
          </a:p>
        </p:txBody>
      </p:sp>
      <p:pic>
        <p:nvPicPr>
          <p:cNvPr id="1031" name="Picture 7" descr="C:\Documents and Settings\kcs user\Local Settings\Temporary Internet Files\Content.IE5\M37NOBYK\MCj0413084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3260767" cy="2699787"/>
          </a:xfrm>
          <a:prstGeom prst="rect">
            <a:avLst/>
          </a:prstGeom>
          <a:noFill/>
        </p:spPr>
      </p:pic>
      <p:pic>
        <p:nvPicPr>
          <p:cNvPr id="1033" name="Picture 9" descr="C:\Documents and Settings\kcs user\Local Settings\Temporary Internet Files\Content.IE5\OZBL1FS8\MCj0413094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04801"/>
            <a:ext cx="3025365" cy="3135030"/>
          </a:xfrm>
          <a:prstGeom prst="rect">
            <a:avLst/>
          </a:prstGeom>
          <a:noFill/>
        </p:spPr>
      </p:pic>
      <p:pic>
        <p:nvPicPr>
          <p:cNvPr id="1035" name="Picture 11" descr="C:\Documents and Settings\kcs user\Local Settings\Temporary Internet Files\Content.IE5\HKTJ1J5H\MMAG00522_0000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914400"/>
            <a:ext cx="1118724" cy="1600200"/>
          </a:xfrm>
          <a:prstGeom prst="rect">
            <a:avLst/>
          </a:prstGeom>
          <a:noFill/>
        </p:spPr>
      </p:pic>
      <p:pic>
        <p:nvPicPr>
          <p:cNvPr id="1036" name="Picture 12" descr="C:\Documents and Settings\kcs user\Local Settings\Temporary Internet Files\Content.IE5\BOVLFD9B\MMAG00520_0000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4800600"/>
            <a:ext cx="1563968" cy="1504950"/>
          </a:xfrm>
          <a:prstGeom prst="rect">
            <a:avLst/>
          </a:prstGeom>
          <a:noFill/>
        </p:spPr>
      </p:pic>
      <p:pic>
        <p:nvPicPr>
          <p:cNvPr id="1037" name="Picture 13" descr="C:\Documents and Settings\kcs user\Local Settings\Temporary Internet Files\Content.IE5\VQ9O9UI6\MMAG00523_0000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4267200"/>
            <a:ext cx="2113511" cy="2057400"/>
          </a:xfrm>
          <a:prstGeom prst="rect">
            <a:avLst/>
          </a:prstGeom>
          <a:noFill/>
        </p:spPr>
      </p:pic>
      <p:pic>
        <p:nvPicPr>
          <p:cNvPr id="17" name="ch. 7 intro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95800" y="5867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399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3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5486400"/>
            <a:ext cx="8305800" cy="1143000"/>
          </a:xfrm>
        </p:spPr>
        <p:txBody>
          <a:bodyPr/>
          <a:lstStyle/>
          <a:p>
            <a:r>
              <a:rPr lang="en-US" sz="4400" dirty="0" smtClean="0">
                <a:solidFill>
                  <a:srgbClr val="FFC000"/>
                </a:solidFill>
              </a:rPr>
              <a:t>The Medieval Church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8305800" cy="900332"/>
          </a:xfrm>
        </p:spPr>
        <p:txBody>
          <a:bodyPr/>
          <a:lstStyle/>
          <a:p>
            <a:r>
              <a:rPr sz="6000" smtClean="0"/>
              <a:t>Section 3    Page 225</a:t>
            </a:r>
            <a:endParaRPr lang="en-US" sz="6000" dirty="0"/>
          </a:p>
        </p:txBody>
      </p:sp>
      <p:pic>
        <p:nvPicPr>
          <p:cNvPr id="4098" name="Picture 2" descr="C:\Documents and Settings\kcs user\Local Settings\Temporary Internet Files\Content.IE5\N0L1EPE5\MCj041572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657600"/>
            <a:ext cx="2743200" cy="1755000"/>
          </a:xfrm>
          <a:prstGeom prst="rect">
            <a:avLst/>
          </a:prstGeom>
          <a:noFill/>
        </p:spPr>
      </p:pic>
      <p:pic>
        <p:nvPicPr>
          <p:cNvPr id="4099" name="Picture 3" descr="C:\Documents and Settings\kcs user\Local Settings\Temporary Internet Files\Content.IE5\M37NOBYK\MCj0370420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3657600"/>
            <a:ext cx="1721815" cy="1808683"/>
          </a:xfrm>
          <a:prstGeom prst="rect">
            <a:avLst/>
          </a:prstGeom>
          <a:noFill/>
        </p:spPr>
      </p:pic>
      <p:pic>
        <p:nvPicPr>
          <p:cNvPr id="4101" name="Picture 5" descr="C:\Documents and Settings\kcs user\Local Settings\Temporary Internet Files\Content.IE5\M37NOBYK\MCj0198860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1447800"/>
            <a:ext cx="2689393" cy="2059663"/>
          </a:xfrm>
          <a:prstGeom prst="rect">
            <a:avLst/>
          </a:prstGeom>
          <a:noFill/>
        </p:spPr>
      </p:pic>
      <p:pic>
        <p:nvPicPr>
          <p:cNvPr id="4102" name="Picture 6" descr="C:\Documents and Settings\kcs user\Local Settings\Temporary Internet Files\Content.IE5\1Z2UU1H4\MCj0116128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1447800"/>
            <a:ext cx="1140257" cy="1816913"/>
          </a:xfrm>
          <a:prstGeom prst="rect">
            <a:avLst/>
          </a:prstGeom>
          <a:noFill/>
        </p:spPr>
      </p:pic>
      <p:pic>
        <p:nvPicPr>
          <p:cNvPr id="9" name="ch. 7 intro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114800" y="4800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kcs user\Local Settings\Temporary Internet Files\Content.IE5\DLBRB59W\MPj0430616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81"/>
            <a:ext cx="9144000" cy="670083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2971800" cy="1219200"/>
          </a:xfrm>
        </p:spPr>
        <p:txBody>
          <a:bodyPr/>
          <a:lstStyle/>
          <a:p>
            <a:r>
              <a:rPr smtClean="0">
                <a:solidFill>
                  <a:srgbClr val="FFC000"/>
                </a:solidFill>
              </a:rPr>
              <a:t>Christianity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2971800"/>
          </a:xfrm>
        </p:spPr>
        <p:txBody>
          <a:bodyPr/>
          <a:lstStyle/>
          <a:p>
            <a:r>
              <a:rPr lang="en-US" dirty="0" smtClean="0"/>
              <a:t>was most important in peoples’ lives</a:t>
            </a:r>
          </a:p>
          <a:p>
            <a:r>
              <a:rPr lang="en-US" u="sng" dirty="0" smtClean="0">
                <a:solidFill>
                  <a:srgbClr val="FFFF00"/>
                </a:solidFill>
              </a:rPr>
              <a:t>Sacraments</a:t>
            </a:r>
            <a:r>
              <a:rPr lang="en-US" dirty="0" smtClean="0"/>
              <a:t> – religious ceremonies, felt they would achieve salvation (soul saving, eternal life with God)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2667000"/>
          </a:xfrm>
        </p:spPr>
        <p:txBody>
          <a:bodyPr/>
          <a:lstStyle/>
          <a:p>
            <a:r>
              <a:rPr lang="en-US" u="sng" dirty="0" smtClean="0">
                <a:solidFill>
                  <a:srgbClr val="FFFF00"/>
                </a:solidFill>
              </a:rPr>
              <a:t>monks</a:t>
            </a:r>
            <a:r>
              <a:rPr lang="en-US" dirty="0" smtClean="0"/>
              <a:t> (men) and </a:t>
            </a:r>
            <a:r>
              <a:rPr lang="en-US" u="sng" dirty="0" smtClean="0">
                <a:solidFill>
                  <a:srgbClr val="FFFF00"/>
                </a:solidFill>
              </a:rPr>
              <a:t>nuns</a:t>
            </a:r>
            <a:r>
              <a:rPr lang="en-US" dirty="0" smtClean="0"/>
              <a:t> (women) devoted their lives to Christianity and serving others</a:t>
            </a:r>
          </a:p>
          <a:p>
            <a:r>
              <a:rPr lang="en-US" dirty="0" smtClean="0"/>
              <a:t>-</a:t>
            </a:r>
            <a:r>
              <a:rPr lang="en-US" u="sng" dirty="0" smtClean="0">
                <a:solidFill>
                  <a:srgbClr val="FFFF00"/>
                </a:solidFill>
              </a:rPr>
              <a:t>clergy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smtClean="0"/>
              <a:t>– religious officials</a:t>
            </a:r>
          </a:p>
          <a:p>
            <a:endParaRPr lang="en-US" dirty="0"/>
          </a:p>
        </p:txBody>
      </p:sp>
      <p:pic>
        <p:nvPicPr>
          <p:cNvPr id="1027" name="Picture 3" descr="C:\Documents and Settings\kcs user\Local Settings\Temporary Internet Files\Content.IE5\BOVLFD9B\MCBD08195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648200"/>
            <a:ext cx="2569091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kcs user\Local Settings\Temporary Internet Files\Content.IE5\RZ8MLF63\MPj0435912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" y="307848"/>
            <a:ext cx="8321040" cy="62423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1676400" cy="1219200"/>
          </a:xfrm>
        </p:spPr>
        <p:txBody>
          <a:bodyPr/>
          <a:lstStyle/>
          <a:p>
            <a:r>
              <a:rPr sz="5400" smtClean="0">
                <a:solidFill>
                  <a:srgbClr val="FFC000"/>
                </a:solidFill>
              </a:rPr>
              <a:t>Pope</a:t>
            </a:r>
            <a:endParaRPr lang="en-US" sz="54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main leader of Christianity </a:t>
            </a:r>
          </a:p>
          <a:p>
            <a:r>
              <a:rPr lang="en-US" dirty="0" smtClean="0"/>
              <a:t>also became a </a:t>
            </a:r>
            <a:r>
              <a:rPr lang="en-US" u="sng" dirty="0" smtClean="0">
                <a:solidFill>
                  <a:srgbClr val="FFFF00"/>
                </a:solidFill>
              </a:rPr>
              <a:t>secular</a:t>
            </a:r>
            <a:r>
              <a:rPr lang="en-US" dirty="0" smtClean="0"/>
              <a:t> (outside the area of religion) leader</a:t>
            </a:r>
          </a:p>
          <a:p>
            <a:r>
              <a:rPr lang="en-US" dirty="0" smtClean="0"/>
              <a:t>could control kings using: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u="sng" dirty="0" smtClean="0">
                <a:solidFill>
                  <a:srgbClr val="FFFF00"/>
                </a:solidFill>
              </a:rPr>
              <a:t>canon law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– laws of the Christian church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u="sng" dirty="0" smtClean="0">
                <a:solidFill>
                  <a:srgbClr val="FFFF00"/>
                </a:solidFill>
              </a:rPr>
              <a:t>excommunication</a:t>
            </a:r>
            <a:r>
              <a:rPr lang="en-US" dirty="0" smtClean="0"/>
              <a:t> - banished from the church</a:t>
            </a:r>
          </a:p>
          <a:p>
            <a:r>
              <a:rPr lang="en-US" u="sng" dirty="0" smtClean="0">
                <a:solidFill>
                  <a:srgbClr val="FFFF00"/>
                </a:solidFill>
              </a:rPr>
              <a:t>interdict</a:t>
            </a:r>
            <a:r>
              <a:rPr lang="en-US" dirty="0" smtClean="0"/>
              <a:t> – no sacraments/religious events on a person’s land</a:t>
            </a:r>
          </a:p>
          <a:p>
            <a:r>
              <a:rPr lang="en-US" dirty="0" smtClean="0"/>
              <a:t>some clergy members abused their power and were corrupt</a:t>
            </a:r>
          </a:p>
          <a:p>
            <a:r>
              <a:rPr lang="en-US" u="sng" dirty="0" smtClean="0">
                <a:solidFill>
                  <a:srgbClr val="FFFF00"/>
                </a:solidFill>
              </a:rPr>
              <a:t>Friars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travelling monks, gave up all of their possessions</a:t>
            </a:r>
          </a:p>
          <a:p>
            <a:endParaRPr lang="en-US" dirty="0"/>
          </a:p>
        </p:txBody>
      </p:sp>
      <p:pic>
        <p:nvPicPr>
          <p:cNvPr id="2052" name="Picture 4" descr="C:\Documents and Settings\kcs user\Local Settings\Temporary Internet Files\Content.IE5\HKTJ1J5H\MCj043458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4724400"/>
            <a:ext cx="939800" cy="1628258"/>
          </a:xfrm>
          <a:prstGeom prst="rect">
            <a:avLst/>
          </a:prstGeom>
          <a:noFill/>
        </p:spPr>
      </p:pic>
      <p:pic>
        <p:nvPicPr>
          <p:cNvPr id="2053" name="Picture 5" descr="C:\Documents and Settings\kcs user\Local Settings\Temporary Internet Files\Content.IE5\VQ9O9UI6\MCj0426328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724400"/>
            <a:ext cx="949325" cy="156344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0" y="762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Punishments</a:t>
            </a:r>
            <a:endParaRPr lang="en-US" sz="2800" dirty="0">
              <a:solidFill>
                <a:srgbClr val="FFC000"/>
              </a:solidFill>
            </a:endParaRPr>
          </a:p>
        </p:txBody>
      </p:sp>
      <p:pic>
        <p:nvPicPr>
          <p:cNvPr id="2054" name="Picture 6" descr="C:\Documents and Settings\kcs user\Local Settings\Temporary Internet Files\Content.IE5\Q43SQNAL\MCPE02514_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4724400"/>
            <a:ext cx="1853696" cy="1457818"/>
          </a:xfrm>
          <a:prstGeom prst="rect">
            <a:avLst/>
          </a:prstGeom>
          <a:noFill/>
        </p:spPr>
      </p:pic>
      <p:pic>
        <p:nvPicPr>
          <p:cNvPr id="2055" name="Picture 7" descr="C:\Documents and Settings\kcs user\Local Settings\Temporary Internet Files\Content.IE5\K30CDP0Y\MPj0400660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4953000"/>
            <a:ext cx="1323688" cy="1058951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kcs user\Local Settings\Temporary Internet Files\Content.IE5\8115RJEQ\MPj04331180000[1].jpg"/>
          <p:cNvPicPr>
            <a:picLocks noChangeAspect="1" noChangeArrowheads="1"/>
          </p:cNvPicPr>
          <p:nvPr/>
        </p:nvPicPr>
        <p:blipFill>
          <a:blip r:embed="rId3">
            <a:lum bright="-28000"/>
          </a:blip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5181600"/>
            <a:ext cx="8305800" cy="1143000"/>
          </a:xfrm>
        </p:spPr>
        <p:txBody>
          <a:bodyPr/>
          <a:lstStyle/>
          <a:p>
            <a:r>
              <a:rPr lang="en-US" sz="4800" dirty="0" smtClean="0">
                <a:solidFill>
                  <a:srgbClr val="FF0000"/>
                </a:solidFill>
              </a:rPr>
              <a:t>Economic Change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8305800" cy="747932"/>
          </a:xfrm>
        </p:spPr>
        <p:txBody>
          <a:bodyPr/>
          <a:lstStyle/>
          <a:p>
            <a:r>
              <a:rPr smtClean="0">
                <a:solidFill>
                  <a:srgbClr val="FF0000"/>
                </a:solidFill>
              </a:rPr>
              <a:t>Section 4	Page 231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h. 7 intro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6019800"/>
            <a:ext cx="304800" cy="304800"/>
          </a:xfrm>
          <a:prstGeom prst="rect">
            <a:avLst/>
          </a:prstGeom>
        </p:spPr>
      </p:pic>
      <p:pic>
        <p:nvPicPr>
          <p:cNvPr id="3076" name="Picture 4" descr="C:\Documents and Settings\kcs user\Local Settings\Temporary Internet Files\Content.IE5\VQ9O9UI6\MPj0436453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590800"/>
            <a:ext cx="2438400" cy="1832284"/>
          </a:xfrm>
          <a:prstGeom prst="rect">
            <a:avLst/>
          </a:prstGeom>
          <a:noFill/>
        </p:spPr>
      </p:pic>
      <p:pic>
        <p:nvPicPr>
          <p:cNvPr id="3077" name="Picture 5" descr="C:\Documents and Settings\kcs user\Local Settings\Temporary Internet Files\Content.IE5\RZ8MLF63\MPj0427670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2590800"/>
            <a:ext cx="2742484" cy="1827609"/>
          </a:xfrm>
          <a:prstGeom prst="rect">
            <a:avLst/>
          </a:prstGeom>
          <a:noFill/>
        </p:spPr>
      </p:pic>
      <p:pic>
        <p:nvPicPr>
          <p:cNvPr id="3078" name="Picture 6" descr="C:\Documents and Settings\kcs user\Local Settings\Temporary Internet Files\Content.IE5\1Z2UU1H4\MPj0432905000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1981200"/>
            <a:ext cx="1984248" cy="297212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4267200" cy="762000"/>
          </a:xfrm>
        </p:spPr>
        <p:txBody>
          <a:bodyPr/>
          <a:lstStyle/>
          <a:p>
            <a:r>
              <a:rPr sz="4000" smtClean="0">
                <a:solidFill>
                  <a:srgbClr val="FFC000"/>
                </a:solidFill>
              </a:rPr>
              <a:t>Improved</a:t>
            </a:r>
            <a:r>
              <a:rPr smtClean="0">
                <a:solidFill>
                  <a:srgbClr val="FFC000"/>
                </a:solidFill>
              </a:rPr>
              <a:t> Farming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iron plows</a:t>
            </a:r>
          </a:p>
          <a:p>
            <a:r>
              <a:rPr lang="en-US" dirty="0" smtClean="0"/>
              <a:t>use of </a:t>
            </a:r>
            <a:r>
              <a:rPr lang="en-US" u="sng" dirty="0" smtClean="0">
                <a:solidFill>
                  <a:srgbClr val="FFFF00"/>
                </a:solidFill>
              </a:rPr>
              <a:t>livestock</a:t>
            </a:r>
            <a:r>
              <a:rPr lang="en-US" dirty="0" smtClean="0"/>
              <a:t> (horses, oxen)</a:t>
            </a:r>
          </a:p>
          <a:p>
            <a:r>
              <a:rPr lang="en-US" u="sng" dirty="0" smtClean="0">
                <a:solidFill>
                  <a:srgbClr val="FFFF00"/>
                </a:solidFill>
              </a:rPr>
              <a:t>three-field system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(crop rotation)</a:t>
            </a:r>
          </a:p>
          <a:p>
            <a:r>
              <a:rPr lang="en-US" u="sng" dirty="0" smtClean="0"/>
              <a:t>results</a:t>
            </a:r>
            <a:r>
              <a:rPr lang="en-US" dirty="0" smtClean="0"/>
              <a:t> – more food, population grew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2743200"/>
          </a:xfrm>
        </p:spPr>
        <p:txBody>
          <a:bodyPr/>
          <a:lstStyle/>
          <a:p>
            <a:r>
              <a:rPr lang="en-US" dirty="0" smtClean="0"/>
              <a:t>fewer barbarian attacks, safer to travel</a:t>
            </a:r>
          </a:p>
          <a:p>
            <a:r>
              <a:rPr lang="en-US" dirty="0" smtClean="0"/>
              <a:t>better roads built</a:t>
            </a:r>
          </a:p>
          <a:p>
            <a:r>
              <a:rPr lang="en-US" dirty="0" smtClean="0"/>
              <a:t>more use of money instead of </a:t>
            </a:r>
            <a:r>
              <a:rPr lang="en-US" u="sng" dirty="0" smtClean="0">
                <a:solidFill>
                  <a:srgbClr val="FFFF00"/>
                </a:solidFill>
              </a:rPr>
              <a:t>bartering</a:t>
            </a:r>
            <a:r>
              <a:rPr lang="en-US" dirty="0" smtClean="0"/>
              <a:t> (trading)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4572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FFC000"/>
                </a:solidFill>
              </a:rPr>
              <a:t>Improved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i="1" dirty="0" smtClean="0">
                <a:solidFill>
                  <a:srgbClr val="FFC000"/>
                </a:solidFill>
              </a:rPr>
              <a:t>Trade</a:t>
            </a:r>
            <a:endParaRPr lang="en-US" sz="3600" i="1" dirty="0">
              <a:solidFill>
                <a:srgbClr val="FFC000"/>
              </a:solidFill>
            </a:endParaRPr>
          </a:p>
        </p:txBody>
      </p:sp>
      <p:pic>
        <p:nvPicPr>
          <p:cNvPr id="1029" name="Picture 5" descr="C:\Documents and Settings\kcs user\Local Settings\Temporary Internet Files\Content.IE5\XQLKWZLE\MCj0240705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800600"/>
            <a:ext cx="2514600" cy="1494657"/>
          </a:xfrm>
          <a:prstGeom prst="rect">
            <a:avLst/>
          </a:prstGeom>
          <a:noFill/>
        </p:spPr>
      </p:pic>
      <p:pic>
        <p:nvPicPr>
          <p:cNvPr id="1030" name="Picture 6" descr="C:\Documents and Settings\kcs user\Local Settings\Temporary Internet Files\Content.IE5\K30CDP0Y\MPj0437359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191000"/>
            <a:ext cx="1537208" cy="2352869"/>
          </a:xfrm>
          <a:prstGeom prst="rect">
            <a:avLst/>
          </a:prstGeom>
          <a:noFill/>
        </p:spPr>
      </p:pic>
      <p:pic>
        <p:nvPicPr>
          <p:cNvPr id="1032" name="Picture 8" descr="C:\Documents and Settings\kcs user\Local Settings\Temporary Internet Files\Content.IE5\OZBL1FS8\MPj0428619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344" y="4495800"/>
            <a:ext cx="2933855" cy="195678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kcs user\Local Settings\Temporary Internet Files\Content.IE5\Q43SQNAL\MPj0436579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798" y="304800"/>
            <a:ext cx="8569402" cy="61782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381000"/>
            <a:ext cx="1524000" cy="990600"/>
          </a:xfrm>
        </p:spPr>
        <p:txBody>
          <a:bodyPr>
            <a:normAutofit fontScale="90000"/>
          </a:bodyPr>
          <a:lstStyle/>
          <a:p>
            <a:r>
              <a:rPr smtClean="0">
                <a:solidFill>
                  <a:srgbClr val="FFC000"/>
                </a:solidFill>
              </a:rPr>
              <a:t/>
            </a:r>
            <a:br>
              <a:rPr smtClean="0">
                <a:solidFill>
                  <a:srgbClr val="FFC000"/>
                </a:solidFill>
              </a:rPr>
            </a:br>
            <a:r>
              <a:rPr smtClean="0">
                <a:solidFill>
                  <a:srgbClr val="FFC000"/>
                </a:solidFill>
              </a:rPr>
              <a:t>Cities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1524000"/>
            <a:ext cx="4059936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form as people gather in areas to trade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usually surrounded by walls for protection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crowded, narrow streets, fire always a threat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no </a:t>
            </a:r>
            <a:r>
              <a:rPr lang="en-US" u="sng" dirty="0" smtClean="0">
                <a:solidFill>
                  <a:srgbClr val="FFFF00"/>
                </a:solidFill>
              </a:rPr>
              <a:t>sanitation</a:t>
            </a:r>
            <a:r>
              <a:rPr lang="en-US" dirty="0" smtClean="0">
                <a:solidFill>
                  <a:srgbClr val="FFFF00"/>
                </a:solidFill>
              </a:rPr>
              <a:t> (garbage collection) or sewer systems 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feudal system begins to break down as many people leave their kingdom to move to cities</a:t>
            </a:r>
          </a:p>
          <a:p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Documents and Settings\kcs user\Local Settings\Temporary Internet Files\Content.IE5\DLBRB59W\MCj0436368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04800"/>
            <a:ext cx="5962650" cy="59626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solidFill>
                  <a:srgbClr val="FFC000"/>
                </a:solidFill>
              </a:rPr>
              <a:t>Middle Class develops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created from merchants and </a:t>
            </a:r>
            <a:r>
              <a:rPr lang="en-US" u="sng" dirty="0" smtClean="0">
                <a:solidFill>
                  <a:srgbClr val="FFFF00"/>
                </a:solidFill>
              </a:rPr>
              <a:t>artisans</a:t>
            </a:r>
            <a:r>
              <a:rPr lang="en-US" dirty="0" smtClean="0"/>
              <a:t> (skilled workers)</a:t>
            </a:r>
          </a:p>
          <a:p>
            <a:r>
              <a:rPr lang="en-US" dirty="0" smtClean="0"/>
              <a:t>earned money from new businesses</a:t>
            </a:r>
          </a:p>
          <a:p>
            <a:r>
              <a:rPr lang="en-US" dirty="0" smtClean="0"/>
              <a:t>looked down upon by nobles and clergy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39624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FFFF00"/>
                </a:solidFill>
              </a:rPr>
              <a:t>guilds</a:t>
            </a:r>
            <a:r>
              <a:rPr lang="en-US" dirty="0" smtClean="0"/>
              <a:t> – groups of workers with the same job or skill</a:t>
            </a:r>
          </a:p>
          <a:p>
            <a:r>
              <a:rPr lang="en-US" dirty="0" smtClean="0"/>
              <a:t>set prices, ensured quality products</a:t>
            </a:r>
          </a:p>
          <a:p>
            <a:r>
              <a:rPr lang="en-US" dirty="0" smtClean="0"/>
              <a:t>usually needed years of training as an </a:t>
            </a:r>
            <a:r>
              <a:rPr lang="en-US" u="sng" dirty="0" smtClean="0">
                <a:solidFill>
                  <a:srgbClr val="FFFF00"/>
                </a:solidFill>
              </a:rPr>
              <a:t>apprentice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had to present a “</a:t>
            </a:r>
            <a:r>
              <a:rPr lang="en-US" u="sng" dirty="0" smtClean="0">
                <a:solidFill>
                  <a:srgbClr val="FFFF00"/>
                </a:solidFill>
              </a:rPr>
              <a:t>masterpiece</a:t>
            </a:r>
            <a:r>
              <a:rPr lang="en-US" dirty="0" smtClean="0"/>
              <a:t>” to join</a:t>
            </a:r>
          </a:p>
          <a:p>
            <a:endParaRPr lang="en-US" dirty="0"/>
          </a:p>
        </p:txBody>
      </p:sp>
      <p:pic>
        <p:nvPicPr>
          <p:cNvPr id="3074" name="Picture 2" descr="C:\Documents and Settings\kcs user\Local Settings\Temporary Internet Files\Content.IE5\8115RJEQ\MCj0252661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304800"/>
            <a:ext cx="1299707" cy="1244101"/>
          </a:xfrm>
          <a:prstGeom prst="rect">
            <a:avLst/>
          </a:prstGeom>
          <a:noFill/>
        </p:spPr>
      </p:pic>
      <p:pic>
        <p:nvPicPr>
          <p:cNvPr id="3075" name="Picture 3" descr="C:\Documents and Settings\kcs user\Local Settings\Temporary Internet Files\Content.IE5\6LWV2ASH\MCj0287475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4800600"/>
            <a:ext cx="1399607" cy="1696016"/>
          </a:xfrm>
          <a:prstGeom prst="rect">
            <a:avLst/>
          </a:prstGeom>
          <a:noFill/>
        </p:spPr>
      </p:pic>
      <p:pic>
        <p:nvPicPr>
          <p:cNvPr id="3076" name="Picture 4" descr="C:\Documents and Settings\kcs user\Local Settings\Temporary Internet Files\Content.IE5\O2MTIK9J\MCj0240603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5029200"/>
            <a:ext cx="1826057" cy="132222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0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solidFill>
                  <a:srgbClr val="FFC000"/>
                </a:solidFill>
              </a:rPr>
              <a:t>500-1500 A.D.     "The Dark Ages"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3429000"/>
          </a:xfrm>
        </p:spPr>
        <p:txBody>
          <a:bodyPr/>
          <a:lstStyle/>
          <a:p>
            <a:r>
              <a:rPr lang="en-US" dirty="0" smtClean="0"/>
              <a:t>no longer unified, invaders enter Europe</a:t>
            </a:r>
          </a:p>
          <a:p>
            <a:r>
              <a:rPr lang="en-US" dirty="0" smtClean="0"/>
              <a:t>trade declines, loss of learning, common language lost</a:t>
            </a:r>
          </a:p>
          <a:p>
            <a:r>
              <a:rPr lang="en-US" dirty="0" smtClean="0"/>
              <a:t>land divided into small </a:t>
            </a:r>
            <a:r>
              <a:rPr lang="en-US" u="sng" dirty="0" smtClean="0">
                <a:solidFill>
                  <a:srgbClr val="FFFF00"/>
                </a:solidFill>
              </a:rPr>
              <a:t>kingdoms</a:t>
            </a:r>
            <a:r>
              <a:rPr lang="en-US" dirty="0" smtClean="0"/>
              <a:t> instead of one big empire</a:t>
            </a:r>
          </a:p>
          <a:p>
            <a:endParaRPr lang="en-US" dirty="0"/>
          </a:p>
        </p:txBody>
      </p:sp>
      <p:pic>
        <p:nvPicPr>
          <p:cNvPr id="1026" name="Picture 2" descr="C:\Documents and Settings\kcs user\Local Settings\Temporary Internet Files\Content.IE5\K30CDP0Y\MPj0433022000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133600"/>
            <a:ext cx="4059238" cy="2706159"/>
          </a:xfrm>
          <a:prstGeom prst="rect">
            <a:avLst/>
          </a:prstGeom>
          <a:noFill/>
        </p:spPr>
      </p:pic>
      <p:pic>
        <p:nvPicPr>
          <p:cNvPr id="1028" name="Picture 4" descr="C:\Documents and Settings\kcs user\Local Settings\Temporary Internet Files\Content.IE5\Q43SQNAL\MCj0415472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648200"/>
            <a:ext cx="1922353" cy="1960029"/>
          </a:xfrm>
          <a:prstGeom prst="rect">
            <a:avLst/>
          </a:prstGeom>
          <a:noFill/>
        </p:spPr>
      </p:pic>
      <p:pic>
        <p:nvPicPr>
          <p:cNvPr id="6" name="ch. 7 intro audio (1min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324600" y="5562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566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4648200" cy="1219200"/>
          </a:xfrm>
        </p:spPr>
        <p:txBody>
          <a:bodyPr/>
          <a:lstStyle/>
          <a:p>
            <a:r>
              <a:rPr smtClean="0">
                <a:solidFill>
                  <a:srgbClr val="FFC000"/>
                </a:solidFill>
              </a:rPr>
              <a:t>Carolingian Dynasty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3581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Largest kingdom in this time period, ruled by a family known as the </a:t>
            </a:r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Franks</a:t>
            </a:r>
          </a:p>
          <a:p>
            <a:r>
              <a:rPr lang="en-US" dirty="0" smtClean="0"/>
              <a:t>Conquered </a:t>
            </a:r>
            <a:r>
              <a:rPr lang="en-US" dirty="0" smtClean="0">
                <a:solidFill>
                  <a:srgbClr val="FFFF00"/>
                </a:solidFill>
              </a:rPr>
              <a:t>Gaul</a:t>
            </a:r>
            <a:r>
              <a:rPr lang="en-US" dirty="0" smtClean="0"/>
              <a:t> and renamed it </a:t>
            </a:r>
            <a:r>
              <a:rPr lang="en-US" dirty="0" smtClean="0">
                <a:solidFill>
                  <a:srgbClr val="FFFF00"/>
                </a:solidFill>
              </a:rPr>
              <a:t>France</a:t>
            </a:r>
          </a:p>
          <a:p>
            <a:r>
              <a:rPr lang="en-US" dirty="0" smtClean="0"/>
              <a:t>greatest ruler was </a:t>
            </a:r>
            <a:r>
              <a:rPr lang="en-US" u="sng" dirty="0" smtClean="0">
                <a:solidFill>
                  <a:srgbClr val="FFFF00"/>
                </a:solidFill>
              </a:rPr>
              <a:t>Charlemagne</a:t>
            </a:r>
            <a:r>
              <a:rPr lang="en-US" dirty="0" smtClean="0"/>
              <a:t> (Charles the Great)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3352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accepted  and spread Christianity as well as education </a:t>
            </a:r>
          </a:p>
          <a:p>
            <a:r>
              <a:rPr lang="en-US" dirty="0" smtClean="0"/>
              <a:t>added new lands, reunited much of Europe</a:t>
            </a:r>
          </a:p>
          <a:p>
            <a:r>
              <a:rPr lang="en-US" dirty="0" smtClean="0"/>
              <a:t>empire collapsed after his death, invasions from Vikings and Magyars also</a:t>
            </a:r>
          </a:p>
          <a:p>
            <a:endParaRPr lang="en-US" dirty="0"/>
          </a:p>
        </p:txBody>
      </p:sp>
      <p:pic>
        <p:nvPicPr>
          <p:cNvPr id="2050" name="Picture 2" descr="C:\Documents and Settings\kcs user\Local Settings\Temporary Internet Files\Content.IE5\O2MTIK9J\MCTR00325_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953000"/>
            <a:ext cx="3581400" cy="1291118"/>
          </a:xfrm>
          <a:prstGeom prst="rect">
            <a:avLst/>
          </a:prstGeom>
          <a:noFill/>
        </p:spPr>
      </p:pic>
      <p:pic>
        <p:nvPicPr>
          <p:cNvPr id="2051" name="Picture 3" descr="C:\Documents and Settings\kcs user\Local Settings\Temporary Internet Files\Content.IE5\1Z2UU1H4\MCj0358813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648200"/>
            <a:ext cx="1447800" cy="170152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FFC000"/>
                </a:solidFill>
              </a:rPr>
              <a:t>Medieval Times (The Middle Ages)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71600" y="381000"/>
            <a:ext cx="6477000" cy="762000"/>
          </a:xfrm>
        </p:spPr>
        <p:txBody>
          <a:bodyPr/>
          <a:lstStyle/>
          <a:p>
            <a:r>
              <a:rPr sz="5400" smtClean="0">
                <a:solidFill>
                  <a:srgbClr val="FFC000"/>
                </a:solidFill>
              </a:rPr>
              <a:t>Section 2		Page 219</a:t>
            </a:r>
            <a:endParaRPr lang="en-US" sz="5400" dirty="0">
              <a:solidFill>
                <a:srgbClr val="FFC000"/>
              </a:solidFill>
            </a:endParaRPr>
          </a:p>
        </p:txBody>
      </p:sp>
      <p:pic>
        <p:nvPicPr>
          <p:cNvPr id="4" name="ch. 7 intro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5715000"/>
            <a:ext cx="304800" cy="304800"/>
          </a:xfrm>
          <a:prstGeom prst="rect">
            <a:avLst/>
          </a:prstGeom>
        </p:spPr>
      </p:pic>
      <p:pic>
        <p:nvPicPr>
          <p:cNvPr id="3074" name="Picture 2" descr="C:\Documents and Settings\kcs user\Local Settings\Temporary Internet Files\Content.IE5\RZ8MLF63\MCj0162012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1371600"/>
            <a:ext cx="4671588" cy="1742792"/>
          </a:xfrm>
          <a:prstGeom prst="rect">
            <a:avLst/>
          </a:prstGeom>
          <a:noFill/>
        </p:spPr>
      </p:pic>
      <p:pic>
        <p:nvPicPr>
          <p:cNvPr id="3075" name="Picture 3" descr="C:\Documents and Settings\kcs user\Local Settings\Temporary Internet Files\Content.IE5\O2MTIK9J\MCj0233095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4648200"/>
            <a:ext cx="2145671" cy="1573081"/>
          </a:xfrm>
          <a:prstGeom prst="rect">
            <a:avLst/>
          </a:prstGeom>
          <a:noFill/>
        </p:spPr>
      </p:pic>
      <p:pic>
        <p:nvPicPr>
          <p:cNvPr id="3076" name="Picture 4" descr="C:\Documents and Settings\kcs user\Local Settings\Temporary Internet Files\Content.IE5\RZ8MLF63\MCj0232527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4648200"/>
            <a:ext cx="2192448" cy="1608499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304800"/>
            <a:ext cx="2590800" cy="1219200"/>
          </a:xfrm>
        </p:spPr>
        <p:txBody>
          <a:bodyPr>
            <a:normAutofit fontScale="90000"/>
          </a:bodyPr>
          <a:lstStyle/>
          <a:p>
            <a:r>
              <a:rPr sz="4800" u="sng" smtClean="0">
                <a:solidFill>
                  <a:srgbClr val="FFC000"/>
                </a:solidFill>
              </a:rPr>
              <a:t>Feudalism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09600"/>
            <a:ext cx="4059936" cy="2133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people needed protection from barbarian attacks</a:t>
            </a:r>
          </a:p>
          <a:p>
            <a:r>
              <a:rPr lang="en-US" dirty="0" smtClean="0"/>
              <a:t>they turned to local rulers with </a:t>
            </a:r>
            <a:r>
              <a:rPr lang="en-US" u="sng" dirty="0" smtClean="0">
                <a:solidFill>
                  <a:srgbClr val="FFFF00"/>
                </a:solidFill>
              </a:rPr>
              <a:t>castles</a:t>
            </a:r>
            <a:r>
              <a:rPr lang="en-US" dirty="0" smtClean="0"/>
              <a:t> and their own armies for protection</a:t>
            </a:r>
          </a:p>
          <a:p>
            <a:r>
              <a:rPr lang="en-US" dirty="0" smtClean="0"/>
              <a:t>this leads to :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based on mutual obligations (agreements to do things for each other)</a:t>
            </a:r>
          </a:p>
          <a:p>
            <a:r>
              <a:rPr lang="en-US" u="sng" dirty="0" smtClean="0"/>
              <a:t>Lord</a:t>
            </a:r>
            <a:r>
              <a:rPr lang="en-US" dirty="0" smtClean="0"/>
              <a:t> (king) – owned most of the land (manor), had his own castle and army</a:t>
            </a:r>
          </a:p>
          <a:p>
            <a:r>
              <a:rPr lang="en-US" u="sng" dirty="0" smtClean="0"/>
              <a:t>Vassal</a:t>
            </a:r>
            <a:r>
              <a:rPr lang="en-US" dirty="0" smtClean="0"/>
              <a:t> – received fiefs (land grants) from the lord in exchange for military service</a:t>
            </a:r>
          </a:p>
          <a:p>
            <a:r>
              <a:rPr lang="en-US" u="sng" dirty="0" smtClean="0"/>
              <a:t>Aristocrats</a:t>
            </a:r>
            <a:r>
              <a:rPr lang="en-US" dirty="0" smtClean="0"/>
              <a:t> – wealthy landowners and bishops (church officials)</a:t>
            </a:r>
          </a:p>
          <a:p>
            <a:endParaRPr lang="en-US" dirty="0"/>
          </a:p>
        </p:txBody>
      </p:sp>
      <p:pic>
        <p:nvPicPr>
          <p:cNvPr id="1027" name="Picture 3" descr="C:\Documents and Settings\kcs user\Local Settings\Temporary Internet Files\Content.IE5\DLBRB59W\MCPE03901_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4191000"/>
            <a:ext cx="2186456" cy="2286000"/>
          </a:xfrm>
          <a:prstGeom prst="rect">
            <a:avLst/>
          </a:prstGeom>
          <a:noFill/>
        </p:spPr>
      </p:pic>
      <p:pic>
        <p:nvPicPr>
          <p:cNvPr id="1031" name="Picture 7" descr="C:\Documents and Settings\kcs user\Local Settings\Temporary Internet Files\Content.IE5\RZ8MLF63\MCj0149321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" y="2590800"/>
            <a:ext cx="1591795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6000" y="457200"/>
            <a:ext cx="2286000" cy="6096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    Knights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rode horses, wore armor, helped to protect a kingdom</a:t>
            </a:r>
          </a:p>
          <a:p>
            <a:r>
              <a:rPr lang="en-US" dirty="0" smtClean="0"/>
              <a:t>trained beginning at age 7 as </a:t>
            </a:r>
            <a:r>
              <a:rPr lang="en-US" dirty="0" smtClean="0">
                <a:solidFill>
                  <a:srgbClr val="FFFF00"/>
                </a:solidFill>
              </a:rPr>
              <a:t>squires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FF00"/>
                </a:solidFill>
              </a:rPr>
              <a:t>pages</a:t>
            </a:r>
          </a:p>
          <a:p>
            <a:r>
              <a:rPr lang="en-US" dirty="0" smtClean="0"/>
              <a:t>practiced warfare and gained experience in </a:t>
            </a:r>
            <a:r>
              <a:rPr lang="en-US" u="sng" dirty="0" smtClean="0">
                <a:solidFill>
                  <a:srgbClr val="FFFF00"/>
                </a:solidFill>
              </a:rPr>
              <a:t>tournaments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followed the code of:</a:t>
            </a:r>
          </a:p>
          <a:p>
            <a:r>
              <a:rPr lang="en-US" u="sng" dirty="0" smtClean="0">
                <a:solidFill>
                  <a:srgbClr val="FFFF00"/>
                </a:solidFill>
              </a:rPr>
              <a:t>chivalry</a:t>
            </a:r>
            <a:r>
              <a:rPr lang="en-US" dirty="0" smtClean="0"/>
              <a:t> – brave, loyal and courteous, fight fairly, protect women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8200" y="2362200"/>
            <a:ext cx="4038600" cy="391363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worked the land for the lord in exchange for food, shelter and protection (most of the population)</a:t>
            </a:r>
          </a:p>
          <a:p>
            <a:r>
              <a:rPr lang="en-US" dirty="0" smtClean="0"/>
              <a:t>most were </a:t>
            </a:r>
            <a:r>
              <a:rPr lang="en-US" u="sng" dirty="0" smtClean="0">
                <a:solidFill>
                  <a:srgbClr val="FFFF00"/>
                </a:solidFill>
              </a:rPr>
              <a:t>serfs</a:t>
            </a:r>
            <a:r>
              <a:rPr lang="en-US" dirty="0" smtClean="0"/>
              <a:t> – peasants not able to leave their land</a:t>
            </a:r>
          </a:p>
          <a:p>
            <a:r>
              <a:rPr lang="en-US" dirty="0" smtClean="0"/>
              <a:t>suffered from hunger and disease at times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>
          <a:xfrm>
            <a:off x="4648200" y="304800"/>
            <a:ext cx="1676400" cy="762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Peasants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Documents and Settings\kcs user\Local Settings\Temporary Internet Files\Content.IE5\1Z2UU1H4\MCj0415998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1800225" cy="1835150"/>
          </a:xfrm>
          <a:prstGeom prst="rect">
            <a:avLst/>
          </a:prstGeom>
          <a:noFill/>
        </p:spPr>
      </p:pic>
      <p:pic>
        <p:nvPicPr>
          <p:cNvPr id="2056" name="Picture 8" descr="C:\Documents and Settings\kcs user\Local Settings\Temporary Internet Files\Content.IE5\VQ9O9UI6\MMj0283795000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381000"/>
            <a:ext cx="1752600" cy="1702526"/>
          </a:xfrm>
          <a:prstGeom prst="rect">
            <a:avLst/>
          </a:prstGeom>
          <a:noFill/>
        </p:spPr>
      </p:pic>
      <p:pic>
        <p:nvPicPr>
          <p:cNvPr id="8" name="feudalism video (4min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08000" y="381000"/>
            <a:ext cx="8255000" cy="619125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mediacall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cmd type="call" cmd="togglePause">
                                      <p:cBhvr>
                                        <p:cTn id="10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0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383_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416477" cy="58674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0"/>
            <a:ext cx="2514600" cy="1219200"/>
          </a:xfrm>
        </p:spPr>
        <p:txBody>
          <a:bodyPr>
            <a:normAutofit/>
          </a:bodyPr>
          <a:lstStyle/>
          <a:p>
            <a:r>
              <a:rPr sz="6000" smtClean="0">
                <a:solidFill>
                  <a:srgbClr val="FFC000"/>
                </a:solidFill>
              </a:rPr>
              <a:t>Manor</a:t>
            </a:r>
            <a:endParaRPr lang="en-US" sz="6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lord’s castle and surrounding land</a:t>
            </a:r>
          </a:p>
          <a:p>
            <a:r>
              <a:rPr lang="en-US" dirty="0" smtClean="0"/>
              <a:t>self-sufficient, produced everything that they needed</a:t>
            </a:r>
          </a:p>
          <a:p>
            <a:r>
              <a:rPr lang="en-US" dirty="0" smtClean="0"/>
              <a:t>usually included a church, workshops, fields, cottages, pastures</a:t>
            </a:r>
          </a:p>
          <a:p>
            <a:r>
              <a:rPr lang="en-US" u="sng" dirty="0" smtClean="0"/>
              <a:t>troubadours</a:t>
            </a:r>
            <a:r>
              <a:rPr lang="en-US" dirty="0" smtClean="0"/>
              <a:t> – poets/musicians traveling around a manor</a:t>
            </a:r>
          </a:p>
          <a:p>
            <a:endParaRPr lang="en-US" dirty="0"/>
          </a:p>
        </p:txBody>
      </p:sp>
      <p:pic>
        <p:nvPicPr>
          <p:cNvPr id="3074" name="Picture 2" descr="C:\Documents and Settings\kcs user\Local Settings\Temporary Internet Files\Content.IE5\OZBL1FS8\MMAG00603_0000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066800"/>
            <a:ext cx="2447567" cy="1828800"/>
          </a:xfrm>
          <a:prstGeom prst="rect">
            <a:avLst/>
          </a:prstGeom>
          <a:noFill/>
        </p:spPr>
      </p:pic>
      <p:pic>
        <p:nvPicPr>
          <p:cNvPr id="3075" name="Picture 3" descr="C:\Documents and Settings\kcs user\Local Settings\Temporary Internet Files\Content.IE5\USO3FOJ3\MMj0173976000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124200"/>
            <a:ext cx="1104900" cy="1419225"/>
          </a:xfrm>
          <a:prstGeom prst="rect">
            <a:avLst/>
          </a:prstGeom>
          <a:noFill/>
        </p:spPr>
      </p:pic>
      <p:pic>
        <p:nvPicPr>
          <p:cNvPr id="3077" name="Picture 5" descr="C:\Documents and Settings\kcs user\Local Settings\Temporary Internet Files\Content.IE5\1Z2UU1H4\MMAG00267_000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3352800"/>
            <a:ext cx="1143000" cy="1064172"/>
          </a:xfrm>
          <a:prstGeom prst="rect">
            <a:avLst/>
          </a:prstGeom>
          <a:noFill/>
        </p:spPr>
      </p:pic>
      <p:pic>
        <p:nvPicPr>
          <p:cNvPr id="3081" name="Picture 9" descr="C:\Documents and Settings\kcs user\Local Settings\Temporary Internet Files\Content.IE5\USO3FOJ3\MMj03544190000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4648200"/>
            <a:ext cx="877824" cy="1371600"/>
          </a:xfrm>
          <a:prstGeom prst="rect">
            <a:avLst/>
          </a:prstGeom>
          <a:noFill/>
        </p:spPr>
      </p:pic>
      <p:pic>
        <p:nvPicPr>
          <p:cNvPr id="3082" name="Picture 10" descr="C:\Documents and Settings\kcs user\Local Settings\Temporary Internet Files\Content.IE5\VQ9O9UI6\MMj01739560000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5257800"/>
            <a:ext cx="1400175" cy="657225"/>
          </a:xfrm>
          <a:prstGeom prst="rect">
            <a:avLst/>
          </a:prstGeom>
          <a:noFill/>
        </p:spPr>
      </p:pic>
      <p:pic>
        <p:nvPicPr>
          <p:cNvPr id="3083" name="Picture 11" descr="C:\Documents and Settings\kcs user\Local Settings\Temporary Internet Files\Content.IE5\OZBL1FS8\MMj03365510000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91400" y="3429000"/>
            <a:ext cx="1343186" cy="990600"/>
          </a:xfrm>
          <a:prstGeom prst="rect">
            <a:avLst/>
          </a:prstGeom>
          <a:noFill/>
        </p:spPr>
      </p:pic>
      <p:pic>
        <p:nvPicPr>
          <p:cNvPr id="3085" name="Picture 13" descr="C:\Documents and Settings\kcs user\Local Settings\Temporary Internet Files\Content.IE5\DLBRB59W\MMj03033170000[1]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96200" y="4800600"/>
            <a:ext cx="643890" cy="9906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38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289</TotalTime>
  <Words>594</Words>
  <Application>Microsoft Office PowerPoint</Application>
  <PresentationFormat>On-screen Show (4:3)</PresentationFormat>
  <Paragraphs>86</Paragraphs>
  <Slides>16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Paper</vt:lpstr>
      <vt:lpstr>Chapter 7</vt:lpstr>
      <vt:lpstr>500-1500 A.D.     "The Dark Ages"</vt:lpstr>
      <vt:lpstr>Carolingian Dynasty</vt:lpstr>
      <vt:lpstr>Section 2  Page 219</vt:lpstr>
      <vt:lpstr>Feudalism</vt:lpstr>
      <vt:lpstr>Slide 6</vt:lpstr>
      <vt:lpstr>Slide 7</vt:lpstr>
      <vt:lpstr>Manor</vt:lpstr>
      <vt:lpstr>Slide 9</vt:lpstr>
      <vt:lpstr>Section 3    Page 225</vt:lpstr>
      <vt:lpstr>Christianity</vt:lpstr>
      <vt:lpstr>Pope</vt:lpstr>
      <vt:lpstr>Section 4 Page 231</vt:lpstr>
      <vt:lpstr>Improved Farming</vt:lpstr>
      <vt:lpstr> Cities</vt:lpstr>
      <vt:lpstr>Middle Class develops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creator/>
  <cp:lastModifiedBy>KCS</cp:lastModifiedBy>
  <cp:revision>37</cp:revision>
  <dcterms:created xsi:type="dcterms:W3CDTF">2006-08-16T00:00:00Z</dcterms:created>
  <dcterms:modified xsi:type="dcterms:W3CDTF">2008-11-12T16:41:26Z</dcterms:modified>
</cp:coreProperties>
</file>