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"/>
            <a:ext cx="4343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CHAPTER 3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Ancient India and China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AutoShape 2" descr="data:image/jpeg;base64,/9j/4AAQSkZJRgABAQAAAQABAAD/2wCEAAkGBxQTEhUUEhQVFBQXFxgYGBcXGBcaFxccFxwWGhwYFxwYHCggGB0lHBcUITEhJSorLi4uFx8zODMsNygtLisBCgoKDg0OGhAQGy4kHCQsLCwsLywsLCwsLCwsLCwsLCwsLCwsLCwsLCwsLCwsLCwsLCwsLCwsLCwsLCwsNywsLP/AABEIAL8BBwMBIgACEQEDEQH/xAAcAAABBQEBAQAAAAAAAAAAAAACAQMEBQYABwj/xABBEAACAQIEAwYDBQYEBQUAAAABAhEAAwQSITEFQVEGEyJhcYEykaEjQlKx0QcUYsHh8DNygpJDU3PS8RYkNJOi/8QAGQEAAwEBAQAAAAAAAAAAAAAAAAECBAMF/8QAJhEAAgICAgICAQUBAAAAAAAAAAECESExAxIEQSJRExQyM2Fxwf/aAAwDAQACEQMRAD8AqgKICiilC17h4gOWlijiiAoEABRAUUUoWmAIFEBSgUQWgQiiiiuAoopgDFLFFFLFMAIpQKKKICgAAtdFTMHw+5dOW2jMfIbep5VansreAliiwJIJJP0GtRLkjHbLjxylpGfikq8bszfiVAfyU69NmAqrv4dkOV1KkciINOM4y0wlCUdoj0kU5FIVqiRsikinCKEigQ3FDTkUkUgG6QijIpIpANmkinCKSKQxsikinCKSKBjZFJFHFLFAAAV1GBXUgFC0QFFFKBTEDFLFEBRAUxAxRAUWWlApgBFFFFFFFMYIFLFEFoooAHLXZaOKWKAAirDh3Ds/idhbt6+I7tGpCD7xqFIAJOwBJ1gQN5PIedUnFOOl1EXLioPFmtZLa3AkAol25q0AOoyiGy8zNY/K8n8fxWzV4/D3y9HoFztNYtIEsIzW9RmBKo8Kc47w5V7wdJOtUV3terMfsEYkWiIu2s7ZpVdM8ZzMMOW+m9YPB8PvYsG7dY5FKwCMqsBMkAaTHMdasT2btBF0kgXdYGpcQs/5ZBHpXlSm27ZvwsI1p4+udPs8VZcM6DujnDkAnKdHDqBrm1MKYMbTsFxvB30CXcR3kksrZFDRAkjKSYJ20Oh251gcZ2Ue2jXLLsGFu3lysVJcwH9NMx3/AKsYq7jrZFq5F1RELdtq6lbALIJInKASQBvr50Rcou0wfV4Zucdwxkkgh0n411GnUbjcb1BIrM8C7XLZcB7Ztcma2SyMJLHPbcwQSVEArAFa28ATK/CQCNZEHUHYGIg6ida9XxvIfJiSyYOfg6ZWiORQxTsUJFbDNQ2RQxTkUOWgkaIpIp0rQ5aQDcUJFOxSRQA2RQxThFDFIAaSjpIpDBilogK6kAUUUUSiiAqgBC0QFKBSgUwEAogK4CiApgJFLFLFEBSHQIFFFEBShaCqBiuy0eWligKKLtViclqAQC0nMyhlGWDz+8SQAIMk8oqltsrKEVVZ7xVZKZiVgMZN4lxACFXQAfGK1PEuEriZtsYizeca6SndkSPasV2cVluDMfg+EToC41jptXj+X/Kz0vH/AIzYKUtJkLBECkAnbTzmPc07hLiXRNvENOmoNpgPbLJ1jamioe2VY6EH09Kor3Y0NLI3d7weRjpzGlZYsujWi9dZnwTle/7stau29A3QkN8Ljf8A0nymvt33tZUxBuXcSAxdVUu4BYx3hUwNIgSdI6idD+znsw1lluX37x2DZSSSAo0ABbXmx/8AFZHtDjcZhMRihbtq1u5fdy0EsddASp0AGg0ro1iwM9xqymW440cvJVgVKg7SDrvz8q2XA7BXD2lO4QfXX+dY/wDe7mOuorKF8UHLO27E+1ehZa3eDDcjL5MtRGjQkU8RQsK9AyjEUhFOkUJFMloaikIpyKSKQqGopIp2KSKBDRFCRTpFDFIBqK6KPLXRQAAFdRRS0gHAKICuAogKYzgKWKUClAoChAtLFEBSgUyqEily0QFEKBiKtFlpQKWgYkVwFERXRQANhftUOkkXLf8A9qFVHvc7uvPU8N9lIIMmZ0IIJJBn3r03h/D+/uKh6huhBTxA/NRXmXbLDvbvl3BQ3We4oMzlLsELTrqsb9POvK82K/J/qNvj24l/bIgFjp69Kf8A39e8W3GYaHQzp6Ea+lYS1xJwIn08qncMsXroZkuFAPi11MxoBWLqdqNTi/2mYi06o2HtobUrK5pI00Osch86cwvaRcSmdpRvELgYjKxkkFemhjflXnmNwF1PE4aCSA06H3qdw/ENbtk6QTGvXnpVvKG/6Nn2atgvdIGgIAPrqYPoBV/lqv7N4M27C5hDN42/1bD5RVma9nx4deNI83klcmBFCRThpCK7EDJWhy08aBhQA0RQxTpFCRQJoCkijIoSKRIBFDFGRSRQAGWkinCKSKTHQGWuowtdSHQYFKBS0QFMKOUUUUQFLQMEClAogtFFUAIFKKICnLdokwNSdqBjarUvCcOuXPgRm8wNPntWi4bwuzaXPe8ZGpH3V/7jVliuP2kBAImBlAjciYHIcqx8vlqP7TTDxm/3FBa7K3jvlX1b9Aal2OyLffuAf5QSfrEUD9rhbaCwdZAzAaHmenpVrguNC7nKANBG3nm39hWb9ZOWmd143GiNjeyqNZK2nKXYOW4S2h8wpGnofnXhvafgmKt3jcxWe5qFuXGDQGI1Et8Sg/fAgmvonEXwFzacj5Ceh9QarOP4G1iU7u78Lc9JUxrH0JBrPyzby2docaWEfMGKsvbMN7T/AHpQ28Uy6qWU9VMflvW07c9jLuEGdszIGgOoJQz1P3DHI+1Yk2zG1JOx/wCks8UcrlZyyyDB8vatHw/grWsVhkvAMHAeOQJnwmdyvhJrJYSwWaPf5VecM4hfwtwZXbKeRMjXyOgrpBxT+Ry5E6pHqxWhK1N4PwjFXLIuPbCk7AGCwjRoOw96avWSphgQeh3r14ckZ6Z50uOUdoikUJFPlaFlqySPFCRTxWgK0ANZaQinYpCKAGiKGKdIpIpANEUMU9FCRSENFaXLRlaSKQzhXUsV1IYYWlC0UUsVQqEiiFKFogtMYIFGFostGFoAbAqZh3NvKR8TaL+U+gJn2qLdOVS3QE/KqTF41iAZnKCR5SJ+k1i8zm6JRXs0ePC3bL/jGOuC4Nsp0C5p0XQFup8NUHGcQ2YmIkyIgxoI28qYxt0m2riYzMCfY6nz1qv4heJgA6AT8zXkydm1YDHEWBI5SNPn8613Y/iTG82XKouCNNBKz099KwiW3dmVA0ydB1Hl+lTezePyXLdwgkC9BG0hpUx0+KaUcMZ6f++g2tWhmW6Dpu1prcRH8JamziM+HMfGmvmR18tgKqLWMtwG1V0uMNNQwdfFGsbT86v+DYZWz925IgZlZQN5AIIJnarm7KhsdwD/ALyhtXQGtXbZBHOIEH1nN7rWAx37M1l1llZTAKjwsOTR/WvQuyxm2ybm25Agcp2mfI/OtBew4Yg+1JJuNoppXk8W4D+zq4TcUG3mBHxAgkEdYMair7E/sxtgIb10kkwQgAHUAFh5NXo2GwYR2YcwKTi9rNaaN18Q9V1j3gj3p9W4u9i6xUheGXZtgGMy+E+ZXSfKRB96Yxwtuct1RrsefPY+x+lR+F4tVcidHAYflP5VTdspto7AkZDnGmmsExy3J/21ceR9eyFOOaYPE+D5QXtNnQbj7yyAdeogg+9U7CovC+0JliGMkAn0BIgcgQGB9oqwa4r+Jffl9OVb/F8rv8Xsw8/D1zHRGK0JWnytCRW+zKMFaArUiKArQAxFJFPFaHLQA1FJFOxQxSChsrSEU5XEVIhkilpyK6iwDAostEBRgU7KBC0YWlAogKYjgtEBXAVXY/j2HsznuLmH3V1b5D+dTKSjtjUW9B8beLDxuYHzI/lNZW1JZuQyH55SR+Rosb2oGIm2qZV+KSZYxpsNBv5042HUG2LZJLW5eY8LZWEDyylfrXkeXyKc7WjdwwcY0zmM4UmdnH1DaVHxSyVI5W9frUu3a/8AaXBP/GjrICFvf4qjYcDI25OUCOWu8x00rKzqFwm79o2pBhTI1Op/Q1Cwg+yvnmjI/tKj+VO8JBN2F6KT86Z4Y+uJXrYYx/02H6mmssZqEtS18T8Lq0dQ6ss/QfOth2UvyWP4rYY/7l/U1heCC6XmQ3e4VG15gMgM/wAQlvrWr7GXvGyk6hLin1BVv5/ShrKKgyKvF7mHxT5G8OcyvJpPOthwTjXe2Cbhh0fKeU66bfL2rzLjjn95uxO5/lVnwPEutu6IkEAyeUf+aUG0h38j0zDcSViAdCdR0ip1eY4viByWSDDQdfetFgeOi5ejNCm2okxqYknyJ/lV8fI3hjlQgdQWDQRbe4mwmIJUE/7PlVD2w40r2lMEF7YzNmJiJkRGvxGpLWsl3GWs2aDnBJ1GZSRNZntFrhxO2VxPnm/KAK5xvKHN4TM7gsTliIOjTv006RzrUcExfwT98MN+YI/WsZhF8HoD+Qq/s4djasEfee4o+S7fSrg+srRxllUbFlpsrWKwPbdlVu+TMw0GUjlPxT7U7h/2gWyfHaZQeYIb16abV7EfK4n7ML4Z/RriKEiqq12qwrEAXImNSrKPQkiBVzlrvGcZaZzcWtjMUmWnstJFMQwUoStPlaGKAGCtJFPFaGKmwG4rqPLXUhUHSioXDOJ2765rbTrBGmYeoB0nep4FNST0U1Qoqu4txu1hwO8Op2VYLesTt51T9q+0iW1yWmY3NdUOix1PMyIj1mvO8Ree4SWJJJlp11J3rNy+T1xHZ34uDtl6NpxntvmBSwpEjVm3WekGB61jsVdmWOrGT7nntTCMZ8qS96VgnySm7kzXCCjouuzioy3S7NmAXKAB4t5kk6bDka19j/5NsEwrtaUDYRcUANPqRWN7Mgszg/hB+U7/ADFanHEnDWrgHiCgT52WgVyY/ZdWYV7tozn7tSoGw1Kux89hHmarMBjLgDaroWUyBBgbR5xVxxG8hxGGxQJ7u8uVzyGYQR8zPuKrEwTLcvWvvAkgRvoYI9QD86lqgIfCboa6pACk5RoNoLbax/5qFgXIxO3x99bj1BI//WU+1TeEJ4h1DFfrI/OouIOU95EBMUJ66gEj5A/OktgX3ZpiVwbGMv29hh1jNlB6iGSrrgoy45QNBdXMPdSSBr5keoqv4fhDa/eLe4w+JtXwRr9m+hPySrDGqVexctxNt8gM8wzMk+R1U/8AUHlVv7BIzuKxBGJuganMQfnGtbLsvduPbuqLStMqIjy+I8hVfgsPhWxjXDbVhedHXNBgycyMDI0JHyr0PhDqbYyAKoJGUAADXoNOlHGiqMMnCGzIoUMyzpJg77RVzgsZaBCtaCtrGh5bz51Y5Qt5Y/FHnualcS4Xau/ECHgw66N+h9wacFWhyRiXuA8QvqNA6LIjaAem9U3aVAMBlJ8Xez66CR9Zq+4ZwJxxBi1zOvck6rB2ZBJBjQ+XSsz2htlrdkHRXzEHrHT5J86he2J6SM9aUhHH4Vf9T+VaDCXh3eEUfELpafVVjf0qpXDzaxB5KpI93QD10mrzh2DhcEADL3Lmu40C7aURJPM+LKUvOORg/MA/zqG1/wBRpuKu+0aTdk/gTUeQGlUj2+h9ZO3lVpoY2LrdZ8hWh4b2yxNkgM4uIIGVgNRH4gJFUBA8vlvSFj61cZOOgcU9nrnZvtGuLLBVjKAfITyPU7/KryK8W4NxS5hnNy1EkEEMJHyrU8M7fsqZb1su8mGBC6HWCANI2rdxeUqqWzJycDv46N8aGsl/6+s5Qe7eZhhIgeYPP5Cp+G7YYRzHeZT/ABKQPSYiu65+N+zi+Ka9F5QkUtm4rjMjBgeakEfMUUVd2QNxXUcUtAHiK3hlIy6zIMnT261b8N7V3rNg2bYG5IcySs8lB0+nOqIzSwK8iMnHR6jinskcQxz3nL3ILHeAonzOUanaoZJpwAVyD1pWNYAtIT+lPsmaPKuJAHnSq0+396VDEXHZjRnH4rRHnMqdPP8ArWl4Ra7y3ewx0uCLtmee4dNeu/rNYzhuJKXUbVoMkAmY2b6T8q193gdxmW7YZ3gZ0uW9YHKYGnLfpUiJPBsflsmziVY4ZmjMPjtNyYdIPLpI6VcXLbfZwQzjSzeX4MQqxCH8N1fwn06VFs4u/kJxGEV1/wCYHFonXnmMH5U/YxiKx7rNZzAZkLo6wObK1sgfOlYwreGAui6oi3dIkc7V1T8Lj7omQJ3Bqk49hQtzE29w4S4vqDBH+1z/ALa9W4LbtX1zsgMrlzFVUOBvooGdRHPQcqh9pew4vFblllV10ytOUggg7AkGCd5p9XVodGK4HxbM+GuOdLtr90vEmIZGARj5wE/3GrPE2m7m4hBL2xJ/FFtlW4fWBZceYHWqm/2RxVk4iy9tjbuJNu6mq57ZkSRqspI1jVVqww+ODIt2PGynOuv+JbGS6sdWQK481BpN/YkibgsOLo0jvARmKkDPmBZXSdJI1UnQ6qYgTo+CX0S1DXmc5tfCoJJOukmPMGDWRwbBWGSWGsKupyN4ptqf8W0dzbnMpnKasLz27o7y2BdZDGdHC3B/CS0Lcj8N0KwjnUwlRbRaYu5aFzW7cgsGLHLIM+g0q4xRcjPaxFsjkCPkJU6n2rJY7B2sofvUU75bzXrDaa9Sp9tKBRpAuoQQN8WGEGYgZhp5RTUqY3nJc4vHMiNnKnE3T3IVTy8UID18RY9ANdRWO43L31SPs7SZEPI5VkvHRmdiPJRVr+55byIpNy6yMNDORG3y6AJm20B3JkxrHe+rYgZIZc13p4+6QJmTqMzMYO4iOdDdomioe0UwOIMeK5ft2/kxY+0Ka0mCssr2ARAw9prjeRuBjr7Bal8P4J3jjMCbNiWKxrcutGg/ygCehYinuKXhZsul1lW/iWLXTOlqzzk8oQBfMmqjolo8P7Usy4h1M6BAenwLP1mqjNI2/OKse0uOF/FXrqggPcYqPKYH0ioFvDuToCPyqsJDBknYR6RSZ2B1E1MXBkfHp6ULYfkDrR2QEZmB12pTc1p391PkaRrR5BSKOyAFnkHX3oNeRmnDh9Nvl/Wmza86aYF/2U7RNhngkm0x8a6/7l89q3+A7TWLrBVYgnbMIryLu6XORHlHqK7Q55RwtHKfDGWT3Q0leWcK7YYi2TLd6DuLmsb7EQa6tX6qH9md+NIz58qUtsCK6Y1psmfKsBuHlU6x8poDb10M6bUKuRSKxmaBUOhfSd/6UYIjXkPl6UjjQTp0H66U2FM6H21NLYi47P2VuXWWQpyMQSQMxEEDXrVnh+Esm91kJ3RGzMR5Km3vFUfBOD3cVeWzaRmY9B8IG7EnYDqete59k/2eJhhLENcI1JlgD5Tofl7Uur9BRhsLwNgquQbVsk+N/FdY9EXYc9hpzNX3DuDrceyi2sozMzb5nnZmPkBt5mt2/AraI7MDcIUmXZjsJ66bbU/a4MirIZwxHxBspExtAiKn8bsqiRh8EEUARMAaQBpMAeWtO4TE5gMysrHcEfpI5UOHw3dJC+I7kndj1Joce94R3aI/MqTB/wBM6V3ugJtRMZwy1dHjtq2szEGRzkazUK5xBskvavW2O+VWfL65AQaqhxbGKVJVCrf8wFOUjU6fWolyRWxqNkHj/ZG2Bltd4czFltqRmQ7lrbaFR5GRrpVNY4DinUNcw5xA2FyTh8Wo6FtA4/zTWhtrjiy4k9yzCVFnOPhPQzlzc9/emsV21e24W7aa0CNnBB03jkR5zyri+t28DIWD7O4wW2Rb+LsgfCtxcPdBB3EqZn1qVY4Ndtq3fXsZc20s2kQka7sms9delTsLx+5fSbLWwf4uX8qi8SxPELQ/xASVZgEtF/gjQnMApM+dHx2BWJg71y4bOFwl3CWmH2t67/jOrbhSScs8zM+lBguEKuKTu5Nu1b7tPCfEQ/iI8iSR6LNWDrxZhbIvWBNsu48QgjKcs92dfFy00NNcP7U417r20Fu9kClwuYFAxIE5kXeDtO1NpaEjc4NAFAjbSDVP2j4DZuWXAs2i518SSCRtnAjMPeuvdoUUKLv2bE6+Wh184ouH8VS/bGZxLTB2BIIgr0PSutx0LJ85YoEXbneKA2dpCrABk/D5dPKgOIAEgGvTe03YMviHuJicPbtn4u8chg3PwhTIOh3G9QcX+yq5lV7OJs3JjRw1vTqCMxI9QK5dbYjAi4ra+v8Af9a52G4rT4j9mOPVcy9y5M+FbozmJOgYBTtyNZBkyyDJIJnqD0j1o60ATO2ugjnQnzHy0FcbvJQYjXlr70gBcenKnQBrc8/7NNsvnS91zPsesflXbbgz7fnQA1lOwGtSsPwm62oQgUFvFRrqek/02qce0FwABVXQbmSffam+3oYmH4CzTLARXVDucWvMT4yJ/DArqKkBa3ezw+7etk9NqZPZtyNLlr3JH8qlq4kTzZzXLEQNsntuaeSOxCfsw407y0fOW/7aT/0vegFWtn/UfppVlKk7A+JT9KJQOg2K/IzHzoyHYgP2bxEbWz5Bx89aAdm8QSBkBmPvLz661cIRJPofyFWnBHGcEnUeEb8p8WvlpSugs3XYns8MOgRNZ1uXdi8DRQdwo6VrlsPIhwFOpiZPlJOgiNqzODxilILmI2mN/SrTh2JJvFJhcuni6EDT5/SuqrQ0WnFH+xuBTBynqT/fKpi7AbmBNVOOYNYcruo1HMba/Km8fxdLV+2riVvArm/CVqW0pF+i5V5AOwI+tKtwH1/uazXaTiIsNaDkpadihYE+EtqlwehkH1pnjWKvCyLtknvrXidATluqIJK9QQJ8po70FGtmN48qqeNXlSM4PdyJP4DqRcHlvNUdntaLmGGIsEvlMXLbHUb6abHoam2OPWcShCMFaNVuABiRy10YHb50pSTVAi5wl9cmuUEaGIgnqB5jWjv8PsuIe1bYHqi6/TpWVwPFRhb/AHFwgWzAtvyUHVUfpEkA+RHKtDxS5kAd82UatlJiOp8hqfQGlGVob2UfEOyGCzQneYa4dV7pjBjWVVgymOYAnyqNc4fiRraxpcREOgLH/MUcMeY2qdxvHooVGBdHAdW+PMo1JWIJKiDCkHLqNoMOGdA1i4b6rIBIS8NfQh+Xkdal08UIg4rtFjLPhb93lVgDLeXNO5JI306VN4VicXeud415EBEZbSPcMeTOFAPOTNUWPuuXAZAkaCLbrPs1zStJwjEaKBbuSBGbJpHXxOfyrnGVyop4RCx/YEXrga9iLzDUhfAAZ1KtHlA0jer1ezVrKshTGoOUIy9YyRPnNMXeOhn7m3cDXAwB0gAbmTOunSamX+KqtzJIzfERPKY9+ZrpUBIiWuzlpgRAYSGykupJGmrBpI02OlDi+A2TOY3rRAYlFuGGBBBIzTsJOh5UOH4mpuOQSCCCCBpEkEE+ijfpUnjmKGUQSxMnYmAAZ06Gp7RUbH1GML2dtosKjXBljxXHJiAOsaijfgOFYjvMLYP+ZQW+uulPcOOa2PFMeHfTSRQYjFrmyCSw6SY8zpptXRNVZLXoG52TwEQcJaA12WN9/hql4j+zPAuhNu29o9bbtA9Q5NXON4nlUE82UJPMnX296N+LBZO2okQT8Q6adafeH0T1Z472v7CX8KDctP31obkCLif516eY+lYgN1r6UuY5GjPBDeHY7iY5DSJ0rxz9ovAUs3BdsAC1cOqifAwJBj+EwfQz5VNoKMcI6UjrSlD1qx4Rw1rzQDAnU6afr9abdAVYQ9KWvRLfZzDqviQTzYkkdeZ9a6l3GZc27ojwfdJ+Jdc0edO5bkR3ZgACQRseZ186zRWkqsi6o0+W5Md03xAfID9DpRKz87T7sYj6T56VmAKDMeRoyHVGpW64/wCG/wAPTr+hnWlbiBtmYIIHPToJrLB26n5mn1uEjXXQUnGwqjWcM4+y6sxMnX2j9K1vBe1CuDmIz5lCnbXcT5GAK8rs3DoIqVgcSVP1qHGtAe42cYWRrqSwVCt1N2BjRgOcbekdKidpka7hrV22cwAkMPunTf5Gsdwvjd1mD2TluAAGfhcfxDl61c8H7XIpRcjK5JF1Bl7vz5Ga5226ZaqjrXaS1iLJwmOlAfgub5TyM9PKn8Fxe7g1W1jAzWl/wMZa8YVTyaeW3hOu9ROL4fCXjmW29sFoIkEeon20p/D8HtYZTGLxNmQJQZWRvKMpEetWmngnOymGCu27hvYG5bxCmc6WyNQd5tnxCddIPrTV3iljN9st/Cv0a0zoPSCGH1q5fgeCvEyDJ1zraW0RHMd06/lUq1wWyAMmPxwGsDvMw9g6aCnhk0QOAY3D3Lvc3Ly3EugqJW6PEfgMuoA1zDf74rTYDiWKwY7u4hxmFXw5gZvW4MZW5XFj386rLHCLZUgcQxuSYyMVAII1EolBw/jzW7/cMouECDcllLDYF4+Igc9zzqH8cpnSP0yTiLdrEWcmFu5lW5msTKvbYgt3DBoIIIYqeYBXcCc2SA/24u4d/vXbPwsRze316xHpWn47atXLZQkoc857Qyt4dt5Oh13106VFt8T8IW/cXE7Qz2Srgebq/i+VLsvbBx+ijx+ERgtxceDBk6uD6MDsPnQ4XA5wC/E7aW9RGck+2tXFnE2SWy2kQgx95s3pmOnvUzA4Th1w5SrArI/w1A5yRBPrSi84G1gc4TxTB4RGGDzYq8Rq/LpqTsP0rQ9nEItm9iIzt9ox2yBCSB6AAVVfY4UFsMLZOkBlcsTrtqFG1WXdX8VZK3LXdq4AJV08S9PvECuq3/wWkPdjbZuWzeYQLgBiORLt+TCmeI8VR7gsWiHuHwuRqqCZIJGmYgbcgSfUsV2XtuZuHMoEBSW8IAjLp8Q0ouGYBLakW8oAOWFXKBoDp8xSaaXWiv7DNwWS1vIza5gcwVRmg7swG8j2qixnaEIfiXXa3Z8bk+ZgIB86kcdw90sjKq3DBU5nCRqMpB7p/wCLlzFUmK7R2sLk74XWZgSyWchUQY+J1tk6EEabjWpcmlSFVu2O8PvXblxbuIUgr/gYdNWB/E3mfxGpV7iJN23YU57z3Fe5l1FtQQYMbbKIqp4XxW3jrvdW7d0NBZe8+CBqcypeEkia0fEOB3Ftj92uC2CPtO7REMga5ee+bcmpg21bQ5LOBzG4xTft2FaXlncfhUKwWY2kn6VX9rMKl6zeQwdYB5hwBt6GJqswdoYZGa2l4lpzXS1su3uTp8vSq/DcYe5cXNbFuwhbKJzMW1EnqdZrpKeGc0jz/Dqltgzm3v8AAZad5mJgiK0uG45hLajJI8lUzy5/3tWa7QYd1v3Ao+8enPX+dVwtXj1+Y/WqSsdG4udqrQByW7jewA3PX+9a6sUMBePIn/UP1paf4x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7" y="1066800"/>
            <a:ext cx="4334363" cy="31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69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alim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375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81200"/>
            <a:ext cx="4038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sz="3200" u="heavy" dirty="0" smtClean="0">
                <a:solidFill>
                  <a:schemeClr val="tx2">
                    <a:lumMod val="50000"/>
                  </a:schemeClr>
                </a:solidFill>
              </a:rPr>
              <a:t>Hinduism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Polytheistic, main god was Brahma (creator)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Goal was to unite with </a:t>
            </a:r>
            <a:r>
              <a:rPr lang="en-US" b="1" dirty="0" smtClean="0">
                <a:solidFill>
                  <a:srgbClr val="C00000"/>
                </a:solidFill>
              </a:rPr>
              <a:t>Brahma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Took more than one lifetime (</a:t>
            </a:r>
            <a:r>
              <a:rPr lang="en-US" b="1" dirty="0" smtClean="0">
                <a:solidFill>
                  <a:srgbClr val="C00000"/>
                </a:solidFill>
              </a:rPr>
              <a:t>reincarnation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Achieved through </a:t>
            </a:r>
            <a:r>
              <a:rPr lang="en-US" b="1" dirty="0" smtClean="0">
                <a:solidFill>
                  <a:srgbClr val="C00000"/>
                </a:solidFill>
              </a:rPr>
              <a:t>Karma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Believed in a </a:t>
            </a:r>
            <a:r>
              <a:rPr lang="en-US" b="1" u="sng" dirty="0" smtClean="0">
                <a:solidFill>
                  <a:srgbClr val="C00000"/>
                </a:solidFill>
              </a:rPr>
              <a:t>caste system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en-US" sz="3000" u="heavy" dirty="0" smtClean="0">
                <a:solidFill>
                  <a:srgbClr val="002060"/>
                </a:solidFill>
              </a:rPr>
              <a:t>Buddhism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Started by </a:t>
            </a:r>
            <a:r>
              <a:rPr lang="en-US" b="1" dirty="0" smtClean="0">
                <a:solidFill>
                  <a:srgbClr val="C00000"/>
                </a:solidFill>
              </a:rPr>
              <a:t>Siddhartha </a:t>
            </a:r>
            <a:r>
              <a:rPr lang="en-US" dirty="0" smtClean="0">
                <a:solidFill>
                  <a:srgbClr val="FF0000"/>
                </a:solidFill>
              </a:rPr>
              <a:t>(became the Buddha)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way to avoid pain/suffering is to follow the </a:t>
            </a:r>
            <a:r>
              <a:rPr lang="en-US" b="1" dirty="0" smtClean="0">
                <a:solidFill>
                  <a:srgbClr val="C00000"/>
                </a:solidFill>
              </a:rPr>
              <a:t>Eightfold Path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Goal is achieve </a:t>
            </a:r>
            <a:r>
              <a:rPr lang="en-US" b="1" dirty="0" smtClean="0">
                <a:solidFill>
                  <a:srgbClr val="C00000"/>
                </a:solidFill>
              </a:rPr>
              <a:t>Nirvana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(unite with universe, end cycle of rebirth)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Both religions favored non-violence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457200"/>
            <a:ext cx="24449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India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396283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Dynasties of Ancient 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295400"/>
            <a:ext cx="3419856" cy="2438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Shang Dynasty </a:t>
            </a:r>
            <a:r>
              <a:rPr lang="en-US" dirty="0" smtClean="0"/>
              <a:t>(1766 B.C.)</a:t>
            </a:r>
          </a:p>
          <a:p>
            <a:r>
              <a:rPr lang="en-US" dirty="0" smtClean="0"/>
              <a:t>Organized all citizens together and formed government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295400"/>
            <a:ext cx="3419856" cy="45110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Zhou</a:t>
            </a:r>
            <a:r>
              <a:rPr lang="en-US" dirty="0" smtClean="0"/>
              <a:t> </a:t>
            </a:r>
            <a:r>
              <a:rPr lang="en-US" i="1" dirty="0" smtClean="0"/>
              <a:t>(JOH) </a:t>
            </a:r>
            <a:r>
              <a:rPr lang="en-US" dirty="0" smtClean="0">
                <a:solidFill>
                  <a:srgbClr val="FF0000"/>
                </a:solidFill>
              </a:rPr>
              <a:t>Dynasty </a:t>
            </a:r>
            <a:r>
              <a:rPr lang="en-US" dirty="0" smtClean="0">
                <a:solidFill>
                  <a:srgbClr val="002060"/>
                </a:solidFill>
              </a:rPr>
              <a:t>(1122 B.C.)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Ruled by </a:t>
            </a:r>
            <a:r>
              <a:rPr lang="en-US" b="1" u="heavy" dirty="0" smtClean="0">
                <a:solidFill>
                  <a:srgbClr val="FF0000"/>
                </a:solidFill>
              </a:rPr>
              <a:t>divine right </a:t>
            </a:r>
            <a:r>
              <a:rPr lang="en-US" dirty="0" smtClean="0">
                <a:solidFill>
                  <a:srgbClr val="002060"/>
                </a:solidFill>
              </a:rPr>
              <a:t>(Mandate of Heaven)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Started </a:t>
            </a:r>
            <a:r>
              <a:rPr lang="en-US" dirty="0" smtClean="0">
                <a:solidFill>
                  <a:srgbClr val="FF0000"/>
                </a:solidFill>
              </a:rPr>
              <a:t>Feudalism</a:t>
            </a:r>
            <a:r>
              <a:rPr lang="en-US" dirty="0" smtClean="0">
                <a:solidFill>
                  <a:srgbClr val="002060"/>
                </a:solidFill>
              </a:rPr>
              <a:t> – local rulers owed service and support to the ruler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Confucius </a:t>
            </a:r>
            <a:r>
              <a:rPr lang="en-US" dirty="0" smtClean="0">
                <a:solidFill>
                  <a:srgbClr val="002060"/>
                </a:solidFill>
              </a:rPr>
              <a:t>becomes popular during this dynasty</a:t>
            </a:r>
          </a:p>
          <a:p>
            <a:r>
              <a:rPr lang="en-US" u="sng" dirty="0" smtClean="0">
                <a:solidFill>
                  <a:srgbClr val="002060"/>
                </a:solidFill>
              </a:rPr>
              <a:t>Achievements</a:t>
            </a:r>
            <a:r>
              <a:rPr lang="en-US" dirty="0" smtClean="0">
                <a:solidFill>
                  <a:srgbClr val="002060"/>
                </a:solidFill>
              </a:rPr>
              <a:t>:  silk, calendars, writing system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3733800"/>
            <a:ext cx="3739662" cy="254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6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685800"/>
            <a:ext cx="3300984" cy="694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Qin Dynasty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447800"/>
            <a:ext cx="3300573" cy="42048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-Strict, </a:t>
            </a:r>
            <a:r>
              <a:rPr lang="en-US" sz="2800" dirty="0" smtClean="0">
                <a:solidFill>
                  <a:srgbClr val="FF0000"/>
                </a:solidFill>
              </a:rPr>
              <a:t>authoritarian</a:t>
            </a:r>
            <a:r>
              <a:rPr lang="en-US" sz="2800" dirty="0" smtClean="0"/>
              <a:t> rule</a:t>
            </a:r>
          </a:p>
          <a:p>
            <a:r>
              <a:rPr lang="en-US" sz="2800" dirty="0" smtClean="0"/>
              <a:t>-Standardized weights/measures common coins, improved transportation</a:t>
            </a:r>
          </a:p>
          <a:p>
            <a:r>
              <a:rPr lang="en-US" sz="2800" dirty="0" smtClean="0"/>
              <a:t>-Built the Great Wall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44761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47062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9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7228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Han Dynasty (202 B.C.-220 A.D)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447800"/>
            <a:ext cx="3419856" cy="4331208"/>
          </a:xfrm>
        </p:spPr>
        <p:txBody>
          <a:bodyPr>
            <a:normAutofit/>
          </a:bodyPr>
          <a:lstStyle/>
          <a:p>
            <a:r>
              <a:rPr lang="en-US" dirty="0" smtClean="0"/>
              <a:t>Time of expansion (adding new land)</a:t>
            </a:r>
          </a:p>
          <a:p>
            <a:r>
              <a:rPr lang="en-US" dirty="0" smtClean="0"/>
              <a:t>Opened trade networks to the west (</a:t>
            </a:r>
            <a:r>
              <a:rPr lang="en-US" dirty="0" smtClean="0">
                <a:solidFill>
                  <a:srgbClr val="0070C0"/>
                </a:solidFill>
              </a:rPr>
              <a:t>Silk Road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Created </a:t>
            </a:r>
            <a:r>
              <a:rPr lang="en-US" b="1" dirty="0" smtClean="0">
                <a:solidFill>
                  <a:srgbClr val="FF0000"/>
                </a:solidFill>
              </a:rPr>
              <a:t>civil servants </a:t>
            </a:r>
            <a:r>
              <a:rPr lang="en-US" dirty="0" smtClean="0"/>
              <a:t>– government officials win positions by merit (not family)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93" y="3657600"/>
            <a:ext cx="4568549" cy="288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158634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-Developed calendars, acupuncture and made paper from wood pulp.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8700" y="266253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-Eventually overthrown and China was broken into smaller kingdoms.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3282</TotalTime>
  <Words>224</Words>
  <Application>Microsoft Office PowerPoint</Application>
  <PresentationFormat>On-screen Show (4:3)</PresentationFormat>
  <Paragraphs>33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Austin</vt:lpstr>
      <vt:lpstr>CHAPTER 3 </vt:lpstr>
      <vt:lpstr>  </vt:lpstr>
      <vt:lpstr>Dynasties of Ancient China</vt:lpstr>
      <vt:lpstr>Qin Dynasty</vt:lpstr>
      <vt:lpstr>Han Dynasty (202 B.C.-220 A.D)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</dc:title>
  <dc:creator>Mike Wolford</dc:creator>
  <cp:lastModifiedBy>Mike Wolford</cp:lastModifiedBy>
  <cp:revision>12</cp:revision>
  <dcterms:created xsi:type="dcterms:W3CDTF">2006-08-16T00:00:00Z</dcterms:created>
  <dcterms:modified xsi:type="dcterms:W3CDTF">2015-09-10T19:22:45Z</dcterms:modified>
</cp:coreProperties>
</file>