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sldIdLst>
    <p:sldId id="256" r:id="rId2"/>
    <p:sldId id="257" r:id="rId3"/>
    <p:sldId id="258" r:id="rId4"/>
    <p:sldId id="259" r:id="rId5"/>
    <p:sldId id="261" r:id="rId6"/>
    <p:sldId id="260" r:id="rId7"/>
    <p:sldId id="262" r:id="rId8"/>
    <p:sldId id="263" r:id="rId9"/>
    <p:sldId id="264" r:id="rId10"/>
    <p:sldId id="265" r:id="rId11"/>
    <p:sldId id="266" r:id="rId12"/>
    <p:sldId id="278" r:id="rId13"/>
    <p:sldId id="267" r:id="rId14"/>
    <p:sldId id="268" r:id="rId15"/>
    <p:sldId id="275" r:id="rId16"/>
    <p:sldId id="276" r:id="rId17"/>
    <p:sldId id="277" r:id="rId18"/>
    <p:sldId id="270" r:id="rId19"/>
    <p:sldId id="269" r:id="rId20"/>
    <p:sldId id="271" r:id="rId21"/>
    <p:sldId id="272" r:id="rId22"/>
    <p:sldId id="273"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91" autoAdjust="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65588A-3F76-4B8C-83AD-2EA89BE4541B}" type="datetimeFigureOut">
              <a:rPr lang="en-US" smtClean="0"/>
              <a:pPr/>
              <a:t>9/23/2008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BBD69-6B62-4D37-B941-EBB6495B64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2AD77C-0786-47FF-8F05-F38F25843034}" type="slidenum">
              <a:rPr lang="en-US"/>
              <a:pPr/>
              <a:t>9</a:t>
            </a:fld>
            <a:endParaRPr lang="en-US"/>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55B62-9385-4D21-8352-341CA2E09981}" type="slidenum">
              <a:rPr lang="en-US"/>
              <a:pPr/>
              <a:t>11</a:t>
            </a:fld>
            <a:endParaRPr lang="en-US"/>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9/23/2008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9/23/2008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p:fad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audio" Target="file:///\\ALBHS\APPS\USERS\WOLFORDM\Lessons\WH%20ch.%204%20(Ancient%20Greece)\Prentice%20Hall\intro%20music.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audio" Target="file:///\\ALBHS\APPS\USERS\WOLFORDM\Lessons\WH%20ch.%204%20(Ancient%20Greece)\Prentice%20Hall\intro%20music.mp3"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audio" Target="file:///\\ALBHS\APPS\USERS\WOLFORDM\Lessons\WH%20ch.%204%20(Ancient%20Greece)\Prentice%20Hall\intro%20music.mp3"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4.xml"/><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audio" Target="file:///\\ALBHS\APPS\USERS\WOLFORDM\Lessons\WH%20ch.%204%20(Ancient%20Greece)\Prentice%20Hall\Greece%20forms.mp3"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audio" Target="file:///\\ALBHS\APPS\USERS\WOLFORDM\Lessons\WH%20ch.%204%20(Ancient%20Greece)\Prentice%20Hall\intro%20music.mp3" TargetMode="Externa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audio" Target="file:///\\ALBHS\APPS\USERS\WOLFORDM\Lessons\WH%20ch.%204%20(Ancient%20Greece)\Prentice%20Hall\intro%20music.mp3"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7851648" cy="1295400"/>
          </a:xfrm>
        </p:spPr>
        <p:txBody>
          <a:bodyPr>
            <a:normAutofit/>
          </a:bodyPr>
          <a:lstStyle/>
          <a:p>
            <a:pPr algn="ctr"/>
            <a:r>
              <a:rPr lang="en-US" sz="8000" dirty="0" smtClean="0"/>
              <a:t>Ancient Greece</a:t>
            </a:r>
            <a:endParaRPr lang="en-US" sz="8000" dirty="0"/>
          </a:p>
        </p:txBody>
      </p:sp>
      <p:sp>
        <p:nvSpPr>
          <p:cNvPr id="3" name="Subtitle 2"/>
          <p:cNvSpPr>
            <a:spLocks noGrp="1"/>
          </p:cNvSpPr>
          <p:nvPr>
            <p:ph type="subTitle" idx="1"/>
          </p:nvPr>
        </p:nvSpPr>
        <p:spPr>
          <a:xfrm>
            <a:off x="533400" y="5486400"/>
            <a:ext cx="7854696" cy="810064"/>
          </a:xfrm>
        </p:spPr>
        <p:txBody>
          <a:bodyPr>
            <a:noAutofit/>
          </a:bodyPr>
          <a:lstStyle/>
          <a:p>
            <a:pPr algn="ctr"/>
            <a:r>
              <a:rPr lang="en-US" sz="5400" dirty="0" smtClean="0"/>
              <a:t>Chapter 4 pg. 113</a:t>
            </a:r>
            <a:endParaRPr lang="en-US" sz="5400" dirty="0"/>
          </a:p>
        </p:txBody>
      </p:sp>
      <p:pic>
        <p:nvPicPr>
          <p:cNvPr id="1026" name="Picture 2" descr="C:\Documents and Settings\kcs user\Local Settings\Temporary Internet Files\Content.IE5\BOVLFD9B\MMj01725280000[1].gif"/>
          <p:cNvPicPr>
            <a:picLocks noChangeAspect="1" noChangeArrowheads="1" noCrop="1"/>
          </p:cNvPicPr>
          <p:nvPr/>
        </p:nvPicPr>
        <p:blipFill>
          <a:blip r:embed="rId3"/>
          <a:srcRect/>
          <a:stretch>
            <a:fillRect/>
          </a:stretch>
        </p:blipFill>
        <p:spPr bwMode="auto">
          <a:xfrm>
            <a:off x="2514600" y="3200400"/>
            <a:ext cx="3886200" cy="1943100"/>
          </a:xfrm>
          <a:prstGeom prst="rect">
            <a:avLst/>
          </a:prstGeom>
          <a:noFill/>
        </p:spPr>
      </p:pic>
      <p:pic>
        <p:nvPicPr>
          <p:cNvPr id="5" name="intro music.mp3">
            <a:hlinkClick r:id="" action="ppaction://media"/>
          </p:cNvPr>
          <p:cNvPicPr>
            <a:picLocks noRot="1" noChangeAspect="1"/>
          </p:cNvPicPr>
          <p:nvPr>
            <a:audioFile r:link="rId1"/>
          </p:nvPr>
        </p:nvPicPr>
        <p:blipFill>
          <a:blip r:embed="rId4"/>
          <a:stretch>
            <a:fillRect/>
          </a:stretch>
        </p:blipFill>
        <p:spPr>
          <a:xfrm>
            <a:off x="4267200" y="5334000"/>
            <a:ext cx="304800" cy="3048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2700" decel="100000" fill="hold"/>
                                        <p:tgtEl>
                                          <p:spTgt spid="2"/>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2"/>
                                        </p:tgtEl>
                                        <p:attrNameLst>
                                          <p:attrName>ppt_y</p:attrName>
                                        </p:attrNameLst>
                                      </p:cBhvr>
                                      <p:tavLst>
                                        <p:tav tm="0">
                                          <p:val>
                                            <p:strVal val="#ppt_y-.03"/>
                                          </p:val>
                                        </p:tav>
                                        <p:tav tm="100000">
                                          <p:val>
                                            <p:strVal val="#ppt_y"/>
                                          </p:val>
                                        </p:tav>
                                      </p:tavLst>
                                    </p:anim>
                                  </p:childTnLst>
                                </p:cTn>
                              </p:par>
                              <p:par>
                                <p:cTn id="11" presetID="15"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0" fill="hold"/>
                                        <p:tgtEl>
                                          <p:spTgt spid="1026"/>
                                        </p:tgtEl>
                                        <p:attrNameLst>
                                          <p:attrName>ppt_w</p:attrName>
                                        </p:attrNameLst>
                                      </p:cBhvr>
                                      <p:tavLst>
                                        <p:tav tm="0">
                                          <p:val>
                                            <p:fltVal val="0"/>
                                          </p:val>
                                        </p:tav>
                                        <p:tav tm="100000">
                                          <p:val>
                                            <p:strVal val="#ppt_w"/>
                                          </p:val>
                                        </p:tav>
                                      </p:tavLst>
                                    </p:anim>
                                    <p:anim calcmode="lin" valueType="num">
                                      <p:cBhvr>
                                        <p:cTn id="14" dur="5000" fill="hold"/>
                                        <p:tgtEl>
                                          <p:spTgt spid="1026"/>
                                        </p:tgtEl>
                                        <p:attrNameLst>
                                          <p:attrName>ppt_h</p:attrName>
                                        </p:attrNameLst>
                                      </p:cBhvr>
                                      <p:tavLst>
                                        <p:tav tm="0">
                                          <p:val>
                                            <p:fltVal val="0"/>
                                          </p:val>
                                        </p:tav>
                                        <p:tav tm="100000">
                                          <p:val>
                                            <p:strVal val="#ppt_h"/>
                                          </p:val>
                                        </p:tav>
                                      </p:tavLst>
                                    </p:anim>
                                    <p:anim calcmode="lin" valueType="num">
                                      <p:cBhvr>
                                        <p:cTn id="15" dur="5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6" dur="5000" fill="hold"/>
                                        <p:tgtEl>
                                          <p:spTgt spid="1026"/>
                                        </p:tgtEl>
                                        <p:attrNameLst>
                                          <p:attrName>ppt_y</p:attrName>
                                        </p:attrNameLst>
                                      </p:cBhvr>
                                      <p:tavLst>
                                        <p:tav tm="0" fmla="#ppt_y+(sin(-2*pi*(1-$))*-#ppt_x+cos(-2*pi*(1-$))*(1-#ppt_y))*(1-$)">
                                          <p:val>
                                            <p:fltVal val="0"/>
                                          </p:val>
                                        </p:tav>
                                        <p:tav tm="100000">
                                          <p:val>
                                            <p:fltVal val="1"/>
                                          </p:val>
                                        </p:tav>
                                      </p:tavLst>
                                    </p:anim>
                                  </p:childTnLst>
                                </p:cTn>
                              </p:par>
                              <p:par>
                                <p:cTn id="17" presetID="19" presetClass="entr" presetSubtype="1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3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0" dur="3000" fill="hold"/>
                                        <p:tgtEl>
                                          <p:spTgt spid="3">
                                            <p:txEl>
                                              <p:pRg st="0" end="0"/>
                                            </p:txEl>
                                          </p:spTgt>
                                        </p:tgtEl>
                                        <p:attrNameLst>
                                          <p:attrName>ppt_h</p:attrName>
                                        </p:attrNameLst>
                                      </p:cBhvr>
                                      <p:tavLst>
                                        <p:tav tm="0">
                                          <p:val>
                                            <p:strVal val="#ppt_h"/>
                                          </p:val>
                                        </p:tav>
                                        <p:tav tm="100000">
                                          <p:val>
                                            <p:strVal val="#ppt_h"/>
                                          </p:val>
                                        </p:tav>
                                      </p:tavLst>
                                    </p:anim>
                                  </p:childTnLst>
                                </p:cTn>
                              </p:par>
                              <p:par>
                                <p:cTn id="21" presetID="1" presetClass="mediacall" presetSubtype="0" fill="hold" nodeType="withEffect">
                                  <p:stCondLst>
                                    <p:cond delay="0"/>
                                  </p:stCondLst>
                                  <p:childTnLst>
                                    <p:cmd type="call" cmd="playFrom(0.0)">
                                      <p:cBhvr>
                                        <p:cTn id="22"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3"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solidFill>
              </a:rPr>
              <a:t>Types of Governments</a:t>
            </a:r>
            <a:endParaRPr lang="en-US" dirty="0">
              <a:solidFill>
                <a:schemeClr val="accent3"/>
              </a:solidFill>
            </a:endParaRPr>
          </a:p>
        </p:txBody>
      </p:sp>
      <p:sp>
        <p:nvSpPr>
          <p:cNvPr id="3" name="Content Placeholder 2"/>
          <p:cNvSpPr>
            <a:spLocks noGrp="1"/>
          </p:cNvSpPr>
          <p:nvPr>
            <p:ph sz="half" idx="1"/>
          </p:nvPr>
        </p:nvSpPr>
        <p:spPr>
          <a:xfrm>
            <a:off x="457200" y="2209800"/>
            <a:ext cx="4038600" cy="4023515"/>
          </a:xfrm>
        </p:spPr>
        <p:txBody>
          <a:bodyPr/>
          <a:lstStyle/>
          <a:p>
            <a:pPr>
              <a:buNone/>
            </a:pPr>
            <a:r>
              <a:rPr lang="en-US" sz="4400" dirty="0" smtClean="0"/>
              <a:t>1. </a:t>
            </a:r>
            <a:r>
              <a:rPr lang="en-US" u="sng" dirty="0" smtClean="0"/>
              <a:t>Monarchy</a:t>
            </a:r>
            <a:r>
              <a:rPr lang="en-US" dirty="0" smtClean="0"/>
              <a:t> – ruled by a king/queen, rule stays in the family (hereditary)</a:t>
            </a:r>
          </a:p>
          <a:p>
            <a:pPr>
              <a:buNone/>
            </a:pPr>
            <a:r>
              <a:rPr lang="en-US" sz="4400" dirty="0" smtClean="0"/>
              <a:t>2. </a:t>
            </a:r>
            <a:r>
              <a:rPr lang="en-US" u="sng" dirty="0" smtClean="0"/>
              <a:t>Aristocracy</a:t>
            </a:r>
            <a:r>
              <a:rPr lang="en-US" dirty="0" smtClean="0"/>
              <a:t> – ruled by the small group of rich/wealthy citizens </a:t>
            </a:r>
          </a:p>
          <a:p>
            <a:pPr>
              <a:buNone/>
            </a:pPr>
            <a:r>
              <a:rPr lang="en-US" dirty="0" smtClean="0"/>
              <a:t>	(also hereditary)</a:t>
            </a:r>
          </a:p>
          <a:p>
            <a:pPr>
              <a:buNone/>
            </a:pPr>
            <a:endParaRPr lang="en-US" dirty="0" smtClean="0"/>
          </a:p>
          <a:p>
            <a:endParaRPr lang="en-US" dirty="0"/>
          </a:p>
        </p:txBody>
      </p:sp>
      <p:sp>
        <p:nvSpPr>
          <p:cNvPr id="4" name="Content Placeholder 3"/>
          <p:cNvSpPr>
            <a:spLocks noGrp="1"/>
          </p:cNvSpPr>
          <p:nvPr>
            <p:ph sz="half" idx="2"/>
          </p:nvPr>
        </p:nvSpPr>
        <p:spPr>
          <a:xfrm>
            <a:off x="4648200" y="4800600"/>
            <a:ext cx="4038600" cy="1737515"/>
          </a:xfrm>
        </p:spPr>
        <p:txBody>
          <a:bodyPr/>
          <a:lstStyle/>
          <a:p>
            <a:pPr>
              <a:buNone/>
            </a:pPr>
            <a:r>
              <a:rPr lang="en-US" sz="3600" dirty="0" smtClean="0"/>
              <a:t>3. </a:t>
            </a:r>
            <a:r>
              <a:rPr lang="en-US" u="sng" dirty="0" smtClean="0"/>
              <a:t>Oligarchy</a:t>
            </a:r>
            <a:r>
              <a:rPr lang="en-US" dirty="0" smtClean="0"/>
              <a:t> – ruled by a small group of powerful, military people</a:t>
            </a:r>
            <a:endParaRPr lang="en-US" dirty="0"/>
          </a:p>
        </p:txBody>
      </p:sp>
      <p:pic>
        <p:nvPicPr>
          <p:cNvPr id="5" name="Picture 2" descr="p146"/>
          <p:cNvPicPr>
            <a:picLocks noChangeAspect="1" noChangeArrowheads="1"/>
          </p:cNvPicPr>
          <p:nvPr/>
        </p:nvPicPr>
        <p:blipFill>
          <a:blip r:embed="rId2"/>
          <a:srcRect/>
          <a:stretch>
            <a:fillRect/>
          </a:stretch>
        </p:blipFill>
        <p:spPr bwMode="auto">
          <a:xfrm>
            <a:off x="4572000" y="1863488"/>
            <a:ext cx="4141387" cy="301331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par>
                                <p:cTn id="8" presetID="19"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2000" fill="hold"/>
                                        <p:tgtEl>
                                          <p:spTgt spid="5"/>
                                        </p:tgtEl>
                                        <p:attrNameLst>
                                          <p:attrName>ppt_w</p:attrName>
                                        </p:attrNameLst>
                                      </p:cBhvr>
                                      <p:tavLst>
                                        <p:tav tm="0" fmla="#ppt_w*sin(2.5*pi*$)">
                                          <p:val>
                                            <p:fltVal val="0"/>
                                          </p:val>
                                        </p:tav>
                                        <p:tav tm="100000">
                                          <p:val>
                                            <p:fltVal val="1"/>
                                          </p:val>
                                        </p:tav>
                                      </p:tavLst>
                                    </p:anim>
                                    <p:anim calcmode="lin" valueType="num">
                                      <p:cBhvr>
                                        <p:cTn id="11"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7" presetClass="entr" presetSubtype="4"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7" presetClass="entr" presetSubtype="4"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2"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a:p>
        </p:txBody>
      </p:sp>
      <p:sp>
        <p:nvSpPr>
          <p:cNvPr id="446467" name="Rectangle 3"/>
          <p:cNvSpPr>
            <a:spLocks noChangeArrowheads="1"/>
          </p:cNvSpPr>
          <p:nvPr/>
        </p:nvSpPr>
        <p:spPr bwMode="auto">
          <a:xfrm>
            <a:off x="457200" y="1143000"/>
            <a:ext cx="8229600" cy="1569660"/>
          </a:xfrm>
          <a:prstGeom prst="rect">
            <a:avLst/>
          </a:prstGeom>
          <a:solidFill>
            <a:srgbClr val="FEE8EA"/>
          </a:solidFill>
          <a:ln w="9525">
            <a:noFill/>
            <a:miter lim="800000"/>
            <a:headEnd/>
            <a:tailEnd/>
          </a:ln>
        </p:spPr>
        <p:txBody>
          <a:bodyPr wrap="square">
            <a:spAutoFit/>
          </a:bodyPr>
          <a:lstStyle/>
          <a:p>
            <a:pPr marL="233363" indent="-233363">
              <a:lnSpc>
                <a:spcPct val="100000"/>
              </a:lnSpc>
              <a:spcBef>
                <a:spcPct val="0"/>
              </a:spcBef>
              <a:spcAft>
                <a:spcPct val="30000"/>
              </a:spcAft>
            </a:pPr>
            <a:r>
              <a:rPr lang="en-US" sz="2400" b="1" i="1" dirty="0"/>
              <a:t>Beginnings </a:t>
            </a:r>
          </a:p>
          <a:p>
            <a:pPr marL="233363" indent="-233363">
              <a:lnSpc>
                <a:spcPct val="100000"/>
              </a:lnSpc>
              <a:spcBef>
                <a:spcPct val="0"/>
              </a:spcBef>
              <a:spcAft>
                <a:spcPct val="30000"/>
              </a:spcAft>
              <a:buFontTx/>
              <a:buChar char="•"/>
            </a:pPr>
            <a:r>
              <a:rPr lang="en-US" dirty="0" smtClean="0"/>
              <a:t>did not care about trade, wealth, individual rights or the arts</a:t>
            </a:r>
          </a:p>
          <a:p>
            <a:pPr marL="233363" indent="-233363">
              <a:spcBef>
                <a:spcPct val="0"/>
              </a:spcBef>
              <a:spcAft>
                <a:spcPct val="30000"/>
              </a:spcAft>
              <a:buFontTx/>
              <a:buChar char="•"/>
            </a:pPr>
            <a:r>
              <a:rPr lang="en-US" dirty="0" smtClean="0"/>
              <a:t>military/serving Sparta was most important</a:t>
            </a:r>
          </a:p>
          <a:p>
            <a:pPr marL="233363" indent="-233363">
              <a:lnSpc>
                <a:spcPct val="100000"/>
              </a:lnSpc>
              <a:spcBef>
                <a:spcPct val="0"/>
              </a:spcBef>
              <a:spcAft>
                <a:spcPct val="30000"/>
              </a:spcAft>
              <a:buFontTx/>
              <a:buChar char="•"/>
            </a:pPr>
            <a:r>
              <a:rPr lang="en-US" dirty="0" smtClean="0"/>
              <a:t> Spartans </a:t>
            </a:r>
            <a:r>
              <a:rPr lang="en-US" sz="1800" dirty="0" smtClean="0"/>
              <a:t>conquered </a:t>
            </a:r>
            <a:r>
              <a:rPr lang="en-US" sz="1800" dirty="0"/>
              <a:t>town of Messenia</a:t>
            </a:r>
            <a:r>
              <a:rPr lang="en-US" sz="1800" dirty="0" smtClean="0"/>
              <a:t>, made people </a:t>
            </a:r>
            <a:r>
              <a:rPr lang="en-US" sz="1800" dirty="0"/>
              <a:t>into </a:t>
            </a:r>
            <a:r>
              <a:rPr lang="en-US" sz="1800" b="1" dirty="0" smtClean="0"/>
              <a:t>helots</a:t>
            </a:r>
          </a:p>
        </p:txBody>
      </p:sp>
      <p:sp>
        <p:nvSpPr>
          <p:cNvPr id="446468" name="Rectangle 4"/>
          <p:cNvSpPr>
            <a:spLocks noChangeArrowheads="1"/>
          </p:cNvSpPr>
          <p:nvPr/>
        </p:nvSpPr>
        <p:spPr bwMode="auto">
          <a:xfrm>
            <a:off x="457200" y="4876800"/>
            <a:ext cx="8229600" cy="1569660"/>
          </a:xfrm>
          <a:prstGeom prst="rect">
            <a:avLst/>
          </a:prstGeom>
          <a:solidFill>
            <a:srgbClr val="F29699"/>
          </a:solidFill>
          <a:ln w="9525">
            <a:noFill/>
            <a:miter lim="800000"/>
            <a:headEnd/>
            <a:tailEnd/>
          </a:ln>
        </p:spPr>
        <p:txBody>
          <a:bodyPr>
            <a:spAutoFit/>
          </a:bodyPr>
          <a:lstStyle/>
          <a:p>
            <a:pPr marL="233363" indent="-233363">
              <a:lnSpc>
                <a:spcPct val="100000"/>
              </a:lnSpc>
              <a:spcBef>
                <a:spcPct val="0"/>
              </a:spcBef>
              <a:spcAft>
                <a:spcPct val="30000"/>
              </a:spcAft>
            </a:pPr>
            <a:r>
              <a:rPr lang="en-US" sz="2400" b="1" i="1" dirty="0"/>
              <a:t>War</a:t>
            </a:r>
          </a:p>
          <a:p>
            <a:pPr marL="233363" indent="-233363">
              <a:lnSpc>
                <a:spcPct val="100000"/>
              </a:lnSpc>
              <a:spcBef>
                <a:spcPct val="0"/>
              </a:spcBef>
              <a:spcAft>
                <a:spcPct val="30000"/>
              </a:spcAft>
              <a:buFontTx/>
              <a:buChar char="•"/>
            </a:pPr>
            <a:r>
              <a:rPr lang="en-US" dirty="0" smtClean="0"/>
              <a:t>b</a:t>
            </a:r>
            <a:r>
              <a:rPr lang="en-US" sz="1800" dirty="0" smtClean="0"/>
              <a:t>oys began military training at age 7</a:t>
            </a:r>
          </a:p>
          <a:p>
            <a:pPr marL="233363" indent="-233363">
              <a:lnSpc>
                <a:spcPct val="100000"/>
              </a:lnSpc>
              <a:spcBef>
                <a:spcPct val="0"/>
              </a:spcBef>
              <a:spcAft>
                <a:spcPct val="30000"/>
              </a:spcAft>
              <a:buFontTx/>
              <a:buChar char="•"/>
            </a:pPr>
            <a:r>
              <a:rPr lang="en-US" dirty="0" smtClean="0"/>
              <a:t>Learned the </a:t>
            </a:r>
            <a:r>
              <a:rPr lang="en-US" u="sng" dirty="0" smtClean="0"/>
              <a:t>phalanx</a:t>
            </a:r>
            <a:r>
              <a:rPr lang="en-US" dirty="0" smtClean="0"/>
              <a:t> fighting formation</a:t>
            </a:r>
          </a:p>
          <a:p>
            <a:pPr marL="233363" indent="-233363">
              <a:lnSpc>
                <a:spcPct val="100000"/>
              </a:lnSpc>
              <a:spcBef>
                <a:spcPct val="0"/>
              </a:spcBef>
              <a:spcAft>
                <a:spcPct val="30000"/>
              </a:spcAft>
              <a:buFontTx/>
              <a:buChar char="•"/>
            </a:pPr>
            <a:r>
              <a:rPr lang="en-US" dirty="0" smtClean="0"/>
              <a:t>b</a:t>
            </a:r>
            <a:r>
              <a:rPr lang="en-US" sz="1800" dirty="0" smtClean="0"/>
              <a:t>ecame hoplites (foot soldiers) at age 20, served for 10 years</a:t>
            </a:r>
            <a:endParaRPr lang="en-US" sz="1800" dirty="0"/>
          </a:p>
        </p:txBody>
      </p:sp>
      <p:sp>
        <p:nvSpPr>
          <p:cNvPr id="446469" name="Rectangle 5"/>
          <p:cNvSpPr>
            <a:spLocks noChangeArrowheads="1"/>
          </p:cNvSpPr>
          <p:nvPr/>
        </p:nvSpPr>
        <p:spPr bwMode="auto">
          <a:xfrm>
            <a:off x="457200" y="2819400"/>
            <a:ext cx="8229600" cy="1846659"/>
          </a:xfrm>
          <a:prstGeom prst="rect">
            <a:avLst/>
          </a:prstGeom>
          <a:solidFill>
            <a:srgbClr val="F8C4C5"/>
          </a:solidFill>
          <a:ln w="9525">
            <a:noFill/>
            <a:miter lim="800000"/>
            <a:headEnd/>
            <a:tailEnd/>
          </a:ln>
        </p:spPr>
        <p:txBody>
          <a:bodyPr wrap="square">
            <a:spAutoFit/>
          </a:bodyPr>
          <a:lstStyle/>
          <a:p>
            <a:pPr marL="233363" indent="-233363">
              <a:lnSpc>
                <a:spcPct val="100000"/>
              </a:lnSpc>
              <a:spcBef>
                <a:spcPct val="0"/>
              </a:spcBef>
              <a:spcAft>
                <a:spcPct val="30000"/>
              </a:spcAft>
            </a:pPr>
            <a:r>
              <a:rPr lang="en-US" sz="2400" b="1" i="1" dirty="0"/>
              <a:t>Helots </a:t>
            </a:r>
            <a:endParaRPr lang="en-US" sz="2400" i="1" dirty="0"/>
          </a:p>
          <a:p>
            <a:pPr marL="233363" indent="-233363">
              <a:lnSpc>
                <a:spcPct val="100000"/>
              </a:lnSpc>
              <a:spcBef>
                <a:spcPct val="0"/>
              </a:spcBef>
              <a:spcAft>
                <a:spcPct val="30000"/>
              </a:spcAft>
              <a:buFontTx/>
              <a:buChar char="•"/>
            </a:pPr>
            <a:r>
              <a:rPr lang="en-US" sz="1800" dirty="0" smtClean="0"/>
              <a:t>state </a:t>
            </a:r>
            <a:r>
              <a:rPr lang="en-US" sz="1800" dirty="0"/>
              <a:t>slaves given to Spartan citizens to work on farms so citizens did not have </a:t>
            </a:r>
            <a:r>
              <a:rPr lang="en-US" sz="1800" dirty="0" smtClean="0"/>
              <a:t>to.</a:t>
            </a:r>
            <a:endParaRPr lang="en-US" sz="1800" dirty="0"/>
          </a:p>
          <a:p>
            <a:pPr marL="233363" indent="-233363">
              <a:lnSpc>
                <a:spcPct val="100000"/>
              </a:lnSpc>
              <a:spcBef>
                <a:spcPct val="0"/>
              </a:spcBef>
              <a:spcAft>
                <a:spcPct val="30000"/>
              </a:spcAft>
              <a:buFontTx/>
              <a:buChar char="•"/>
            </a:pPr>
            <a:r>
              <a:rPr lang="en-US" dirty="0" smtClean="0"/>
              <a:t>a</a:t>
            </a:r>
            <a:r>
              <a:rPr lang="en-US" sz="1800" dirty="0" smtClean="0"/>
              <a:t>s </a:t>
            </a:r>
            <a:r>
              <a:rPr lang="en-US" sz="1800" dirty="0"/>
              <a:t>result, Spartan citizens </a:t>
            </a:r>
            <a:r>
              <a:rPr lang="en-US" sz="1800" dirty="0" smtClean="0"/>
              <a:t>were free </a:t>
            </a:r>
            <a:r>
              <a:rPr lang="en-US" sz="1800" dirty="0"/>
              <a:t>to spend time training for </a:t>
            </a:r>
            <a:r>
              <a:rPr lang="en-US" sz="1800" dirty="0" smtClean="0"/>
              <a:t>war</a:t>
            </a:r>
          </a:p>
          <a:p>
            <a:pPr marL="233363" indent="-233363">
              <a:lnSpc>
                <a:spcPct val="100000"/>
              </a:lnSpc>
              <a:spcBef>
                <a:spcPct val="0"/>
              </a:spcBef>
              <a:spcAft>
                <a:spcPct val="30000"/>
              </a:spcAft>
              <a:buFontTx/>
              <a:buChar char="•"/>
            </a:pPr>
            <a:r>
              <a:rPr lang="en-US" dirty="0" smtClean="0"/>
              <a:t>outnumbered Spartans 7 to 1, strictly controlled</a:t>
            </a:r>
            <a:endParaRPr lang="en-US" sz="1800" dirty="0"/>
          </a:p>
        </p:txBody>
      </p:sp>
      <p:sp>
        <p:nvSpPr>
          <p:cNvPr id="446470" name="Rectangle 6"/>
          <p:cNvSpPr>
            <a:spLocks noChangeArrowheads="1"/>
          </p:cNvSpPr>
          <p:nvPr/>
        </p:nvSpPr>
        <p:spPr bwMode="auto">
          <a:xfrm>
            <a:off x="609600" y="381000"/>
            <a:ext cx="7924800" cy="533400"/>
          </a:xfrm>
          <a:prstGeom prst="rect">
            <a:avLst/>
          </a:prstGeom>
          <a:noFill/>
          <a:ln w="9525">
            <a:noFill/>
            <a:miter lim="800000"/>
            <a:headEnd/>
            <a:tailEnd/>
          </a:ln>
        </p:spPr>
        <p:txBody>
          <a:bodyPr/>
          <a:lstStyle/>
          <a:p>
            <a:pPr algn="ctr">
              <a:lnSpc>
                <a:spcPct val="100000"/>
              </a:lnSpc>
              <a:spcBef>
                <a:spcPct val="0"/>
              </a:spcBef>
            </a:pPr>
            <a:r>
              <a:rPr lang="en-US" sz="4800" b="1" dirty="0" smtClean="0">
                <a:solidFill>
                  <a:schemeClr val="accent3"/>
                </a:solidFill>
              </a:rPr>
              <a:t>Sparta</a:t>
            </a:r>
            <a:endParaRPr lang="en-US" sz="4800" b="1" dirty="0">
              <a:solidFill>
                <a:schemeClr val="accent3"/>
              </a:solidFill>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6469"/>
                                        </p:tgtEl>
                                        <p:attrNameLst>
                                          <p:attrName>style.visibility</p:attrName>
                                        </p:attrNameLst>
                                      </p:cBhvr>
                                      <p:to>
                                        <p:strVal val="visible"/>
                                      </p:to>
                                    </p:set>
                                    <p:animEffect transition="in" filter="wipe(up)">
                                      <p:cBhvr>
                                        <p:cTn id="7" dur="500"/>
                                        <p:tgtEl>
                                          <p:spTgt spid="4464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6468"/>
                                        </p:tgtEl>
                                        <p:attrNameLst>
                                          <p:attrName>style.visibility</p:attrName>
                                        </p:attrNameLst>
                                      </p:cBhvr>
                                      <p:to>
                                        <p:strVal val="visible"/>
                                      </p:to>
                                    </p:set>
                                    <p:animEffect transition="in" filter="wipe(up)">
                                      <p:cBhvr>
                                        <p:cTn id="12" dur="500"/>
                                        <p:tgtEl>
                                          <p:spTgt spid="446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8" grpId="0" animBg="1"/>
      <p:bldP spid="4464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2514600" cy="1143000"/>
          </a:xfrm>
        </p:spPr>
        <p:txBody>
          <a:bodyPr>
            <a:normAutofit/>
          </a:bodyPr>
          <a:lstStyle/>
          <a:p>
            <a:r>
              <a:rPr lang="en-US" sz="6000" dirty="0" smtClean="0">
                <a:solidFill>
                  <a:schemeClr val="accent3"/>
                </a:solidFill>
              </a:rPr>
              <a:t>Phalanx </a:t>
            </a:r>
            <a:endParaRPr lang="en-US" sz="6000" dirty="0">
              <a:solidFill>
                <a:schemeClr val="accent3"/>
              </a:solidFill>
            </a:endParaRPr>
          </a:p>
        </p:txBody>
      </p:sp>
      <p:sp>
        <p:nvSpPr>
          <p:cNvPr id="3" name="Content Placeholder 2"/>
          <p:cNvSpPr>
            <a:spLocks noGrp="1"/>
          </p:cNvSpPr>
          <p:nvPr>
            <p:ph sz="half" idx="1"/>
          </p:nvPr>
        </p:nvSpPr>
        <p:spPr>
          <a:xfrm>
            <a:off x="457200" y="1920085"/>
            <a:ext cx="4038600" cy="2270915"/>
          </a:xfrm>
        </p:spPr>
        <p:txBody>
          <a:bodyPr/>
          <a:lstStyle/>
          <a:p>
            <a:r>
              <a:rPr lang="en-US" sz="2800" dirty="0" smtClean="0">
                <a:solidFill>
                  <a:srgbClr val="FF0000"/>
                </a:solidFill>
              </a:rPr>
              <a:t>Soldiers would line up in a rectangular shape and have shields and spears on all sides of them for protection</a:t>
            </a:r>
          </a:p>
          <a:p>
            <a:endParaRPr lang="en-US" dirty="0"/>
          </a:p>
        </p:txBody>
      </p:sp>
      <p:pic>
        <p:nvPicPr>
          <p:cNvPr id="5" name="Picture 4" descr="phalanx.jpg"/>
          <p:cNvPicPr>
            <a:picLocks noChangeAspect="1"/>
          </p:cNvPicPr>
          <p:nvPr/>
        </p:nvPicPr>
        <p:blipFill>
          <a:blip r:embed="rId2"/>
          <a:stretch>
            <a:fillRect/>
          </a:stretch>
        </p:blipFill>
        <p:spPr>
          <a:xfrm>
            <a:off x="533400" y="4191000"/>
            <a:ext cx="2286000" cy="2343150"/>
          </a:xfrm>
          <a:prstGeom prst="rect">
            <a:avLst/>
          </a:prstGeom>
        </p:spPr>
      </p:pic>
      <p:pic>
        <p:nvPicPr>
          <p:cNvPr id="6" name="Picture 5" descr="phalanx3.jpg"/>
          <p:cNvPicPr>
            <a:picLocks noChangeAspect="1"/>
          </p:cNvPicPr>
          <p:nvPr/>
        </p:nvPicPr>
        <p:blipFill>
          <a:blip r:embed="rId3"/>
          <a:stretch>
            <a:fillRect/>
          </a:stretch>
        </p:blipFill>
        <p:spPr>
          <a:xfrm>
            <a:off x="4572000" y="1143000"/>
            <a:ext cx="3733800" cy="2857500"/>
          </a:xfrm>
          <a:prstGeom prst="rect">
            <a:avLst/>
          </a:prstGeom>
        </p:spPr>
      </p:pic>
      <p:pic>
        <p:nvPicPr>
          <p:cNvPr id="7" name="Picture 6" descr="phalanx2.jpg"/>
          <p:cNvPicPr>
            <a:picLocks noChangeAspect="1"/>
          </p:cNvPicPr>
          <p:nvPr/>
        </p:nvPicPr>
        <p:blipFill>
          <a:blip r:embed="rId4"/>
          <a:stretch>
            <a:fillRect/>
          </a:stretch>
        </p:blipFill>
        <p:spPr>
          <a:xfrm>
            <a:off x="3429000" y="4191000"/>
            <a:ext cx="5334000" cy="23871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strVal val="#ppt_w+.3"/>
                                          </p:val>
                                        </p:tav>
                                        <p:tav tm="100000">
                                          <p:val>
                                            <p:strVal val="#ppt_w"/>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animEffect transition="in" filter="fade">
                                      <p:cBhvr>
                                        <p:cTn id="9" dur="3000"/>
                                        <p:tgtEl>
                                          <p:spTgt spid="5"/>
                                        </p:tgtEl>
                                      </p:cBhvr>
                                    </p:animEffect>
                                  </p:childTnLst>
                                </p:cTn>
                              </p:par>
                              <p:par>
                                <p:cTn id="10" presetID="7"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0" fill="hold"/>
                                        <p:tgtEl>
                                          <p:spTgt spid="2"/>
                                        </p:tgtEl>
                                        <p:attrNameLst>
                                          <p:attrName>ppt_x</p:attrName>
                                        </p:attrNameLst>
                                      </p:cBhvr>
                                      <p:tavLst>
                                        <p:tav tm="0">
                                          <p:val>
                                            <p:strVal val="0-#ppt_w/2"/>
                                          </p:val>
                                        </p:tav>
                                        <p:tav tm="100000">
                                          <p:val>
                                            <p:strVal val="#ppt_x"/>
                                          </p:val>
                                        </p:tav>
                                      </p:tavLst>
                                    </p:anim>
                                    <p:anim calcmode="lin" valueType="num">
                                      <p:cBhvr additive="base">
                                        <p:cTn id="13"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8"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3">
                                            <p:txEl>
                                              <p:pRg st="0" end="0"/>
                                            </p:txEl>
                                          </p:spTgt>
                                        </p:tgtEl>
                                        <p:attrNameLst>
                                          <p:attrName>ppt_y</p:attrName>
                                        </p:attrNameLst>
                                      </p:cBhvr>
                                      <p:tavLst>
                                        <p:tav tm="0">
                                          <p:val>
                                            <p:strVal val="#ppt_y"/>
                                          </p:val>
                                        </p:tav>
                                        <p:tav tm="100000">
                                          <p:val>
                                            <p:strVal val="#ppt_y"/>
                                          </p:val>
                                        </p:tav>
                                      </p:tavLst>
                                    </p:anim>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3000" fill="hold"/>
                                        <p:tgtEl>
                                          <p:spTgt spid="6"/>
                                        </p:tgtEl>
                                        <p:attrNameLst>
                                          <p:attrName>ppt_w</p:attrName>
                                        </p:attrNameLst>
                                      </p:cBhvr>
                                      <p:tavLst>
                                        <p:tav tm="0">
                                          <p:val>
                                            <p:strVal val="#ppt_w+.3"/>
                                          </p:val>
                                        </p:tav>
                                        <p:tav tm="100000">
                                          <p:val>
                                            <p:strVal val="#ppt_w"/>
                                          </p:val>
                                        </p:tav>
                                      </p:tavLst>
                                    </p:anim>
                                    <p:anim calcmode="lin" valueType="num">
                                      <p:cBhvr>
                                        <p:cTn id="23" dur="3000" fill="hold"/>
                                        <p:tgtEl>
                                          <p:spTgt spid="6"/>
                                        </p:tgtEl>
                                        <p:attrNameLst>
                                          <p:attrName>ppt_h</p:attrName>
                                        </p:attrNameLst>
                                      </p:cBhvr>
                                      <p:tavLst>
                                        <p:tav tm="0">
                                          <p:val>
                                            <p:strVal val="#ppt_h"/>
                                          </p:val>
                                        </p:tav>
                                        <p:tav tm="100000">
                                          <p:val>
                                            <p:strVal val="#ppt_h"/>
                                          </p:val>
                                        </p:tav>
                                      </p:tavLst>
                                    </p:anim>
                                    <p:animEffect transition="in" filter="fade">
                                      <p:cBhvr>
                                        <p:cTn id="24" dur="3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3000" fill="hold"/>
                                        <p:tgtEl>
                                          <p:spTgt spid="7"/>
                                        </p:tgtEl>
                                        <p:attrNameLst>
                                          <p:attrName>ppt_w</p:attrName>
                                        </p:attrNameLst>
                                      </p:cBhvr>
                                      <p:tavLst>
                                        <p:tav tm="0">
                                          <p:val>
                                            <p:strVal val="#ppt_w+.3"/>
                                          </p:val>
                                        </p:tav>
                                        <p:tav tm="100000">
                                          <p:val>
                                            <p:strVal val="#ppt_w"/>
                                          </p:val>
                                        </p:tav>
                                      </p:tavLst>
                                    </p:anim>
                                    <p:anim calcmode="lin" valueType="num">
                                      <p:cBhvr>
                                        <p:cTn id="28" dur="3000" fill="hold"/>
                                        <p:tgtEl>
                                          <p:spTgt spid="7"/>
                                        </p:tgtEl>
                                        <p:attrNameLst>
                                          <p:attrName>ppt_h</p:attrName>
                                        </p:attrNameLst>
                                      </p:cBhvr>
                                      <p:tavLst>
                                        <p:tav tm="0">
                                          <p:val>
                                            <p:strVal val="#ppt_h"/>
                                          </p:val>
                                        </p:tav>
                                        <p:tav tm="100000">
                                          <p:val>
                                            <p:strVal val="#ppt_h"/>
                                          </p:val>
                                        </p:tav>
                                      </p:tavLst>
                                    </p:anim>
                                    <p:animEffect transition="in" filter="fade">
                                      <p:cBhvr>
                                        <p:cTn id="2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solidFill>
              </a:rPr>
              <a:t>Athens</a:t>
            </a:r>
            <a:endParaRPr lang="en-US" dirty="0">
              <a:solidFill>
                <a:schemeClr val="accent3"/>
              </a:solidFill>
            </a:endParaRPr>
          </a:p>
        </p:txBody>
      </p:sp>
      <p:sp>
        <p:nvSpPr>
          <p:cNvPr id="3" name="Content Placeholder 2"/>
          <p:cNvSpPr>
            <a:spLocks noGrp="1"/>
          </p:cNvSpPr>
          <p:nvPr>
            <p:ph sz="half" idx="1"/>
          </p:nvPr>
        </p:nvSpPr>
        <p:spPr/>
        <p:txBody>
          <a:bodyPr>
            <a:normAutofit fontScale="92500" lnSpcReduction="20000"/>
          </a:bodyPr>
          <a:lstStyle/>
          <a:p>
            <a:r>
              <a:rPr lang="en-US" dirty="0" smtClean="0">
                <a:solidFill>
                  <a:srgbClr val="FFC000"/>
                </a:solidFill>
              </a:rPr>
              <a:t>first ruled by </a:t>
            </a:r>
            <a:r>
              <a:rPr lang="en-US" u="sng" dirty="0" smtClean="0">
                <a:solidFill>
                  <a:srgbClr val="FFC000"/>
                </a:solidFill>
              </a:rPr>
              <a:t>tyrants</a:t>
            </a:r>
            <a:r>
              <a:rPr lang="en-US" dirty="0" smtClean="0">
                <a:solidFill>
                  <a:srgbClr val="FFC000"/>
                </a:solidFill>
              </a:rPr>
              <a:t> – rulers who take power by force</a:t>
            </a:r>
          </a:p>
          <a:p>
            <a:r>
              <a:rPr lang="en-US" dirty="0" smtClean="0">
                <a:solidFill>
                  <a:schemeClr val="accent3"/>
                </a:solidFill>
              </a:rPr>
              <a:t> government became a </a:t>
            </a:r>
            <a:r>
              <a:rPr lang="en-US" u="sng" dirty="0" smtClean="0">
                <a:solidFill>
                  <a:schemeClr val="accent3"/>
                </a:solidFill>
              </a:rPr>
              <a:t>democracy</a:t>
            </a:r>
            <a:r>
              <a:rPr lang="en-US" dirty="0" smtClean="0">
                <a:solidFill>
                  <a:schemeClr val="accent3"/>
                </a:solidFill>
              </a:rPr>
              <a:t>(rule by the people)</a:t>
            </a:r>
          </a:p>
          <a:p>
            <a:r>
              <a:rPr lang="en-US" dirty="0" smtClean="0">
                <a:solidFill>
                  <a:srgbClr val="FFC000"/>
                </a:solidFill>
              </a:rPr>
              <a:t>limited to wealthy and citizens only (slaves, women, foreigners not citizens)</a:t>
            </a:r>
          </a:p>
          <a:p>
            <a:r>
              <a:rPr lang="en-US" dirty="0" smtClean="0">
                <a:solidFill>
                  <a:schemeClr val="accent3"/>
                </a:solidFill>
              </a:rPr>
              <a:t>men allowed to be educated/think freely unlike Sparta</a:t>
            </a:r>
          </a:p>
          <a:p>
            <a:endParaRPr lang="en-US" dirty="0"/>
          </a:p>
        </p:txBody>
      </p:sp>
      <p:pic>
        <p:nvPicPr>
          <p:cNvPr id="5" name="Picture 2" descr="p139"/>
          <p:cNvPicPr>
            <a:picLocks noGrp="1" noChangeAspect="1" noChangeArrowheads="1"/>
          </p:cNvPicPr>
          <p:nvPr>
            <p:ph sz="half" idx="2"/>
          </p:nvPr>
        </p:nvPicPr>
        <p:blipFill>
          <a:blip r:embed="rId2"/>
          <a:srcRect/>
          <a:stretch>
            <a:fillRect/>
          </a:stretch>
        </p:blipFill>
        <p:spPr bwMode="auto">
          <a:xfrm>
            <a:off x="4714341" y="2049329"/>
            <a:ext cx="3906317" cy="417697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1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2"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2"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2"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2"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7851648" cy="1143000"/>
          </a:xfrm>
        </p:spPr>
        <p:txBody>
          <a:bodyPr>
            <a:normAutofit/>
          </a:bodyPr>
          <a:lstStyle/>
          <a:p>
            <a:pPr algn="ctr"/>
            <a:r>
              <a:rPr lang="en-US" sz="6600" dirty="0" smtClean="0"/>
              <a:t>Section 3</a:t>
            </a:r>
            <a:endParaRPr lang="en-US" sz="6600" dirty="0"/>
          </a:p>
        </p:txBody>
      </p:sp>
      <p:sp>
        <p:nvSpPr>
          <p:cNvPr id="3" name="Subtitle 2"/>
          <p:cNvSpPr>
            <a:spLocks noGrp="1"/>
          </p:cNvSpPr>
          <p:nvPr>
            <p:ph type="subTitle" idx="1"/>
          </p:nvPr>
        </p:nvSpPr>
        <p:spPr>
          <a:xfrm>
            <a:off x="533400" y="5410200"/>
            <a:ext cx="7854696" cy="1191064"/>
          </a:xfrm>
        </p:spPr>
        <p:txBody>
          <a:bodyPr>
            <a:normAutofit/>
          </a:bodyPr>
          <a:lstStyle/>
          <a:p>
            <a:pPr algn="ctr"/>
            <a:r>
              <a:rPr lang="en-US" sz="6000" dirty="0" smtClean="0">
                <a:solidFill>
                  <a:schemeClr val="accent3"/>
                </a:solidFill>
              </a:rPr>
              <a:t>Greek Conflict  pg. 124</a:t>
            </a:r>
            <a:endParaRPr lang="en-US" sz="6000" dirty="0">
              <a:solidFill>
                <a:schemeClr val="accent3"/>
              </a:solidFill>
            </a:endParaRPr>
          </a:p>
        </p:txBody>
      </p:sp>
      <p:pic>
        <p:nvPicPr>
          <p:cNvPr id="4" name="Picture 2" descr="p130_ov"/>
          <p:cNvPicPr>
            <a:picLocks noChangeAspect="1" noChangeArrowheads="1"/>
          </p:cNvPicPr>
          <p:nvPr/>
        </p:nvPicPr>
        <p:blipFill>
          <a:blip r:embed="rId3"/>
          <a:srcRect/>
          <a:stretch>
            <a:fillRect/>
          </a:stretch>
        </p:blipFill>
        <p:spPr bwMode="auto">
          <a:xfrm>
            <a:off x="2819400" y="1752600"/>
            <a:ext cx="3749674" cy="3707517"/>
          </a:xfrm>
          <a:prstGeom prst="rect">
            <a:avLst/>
          </a:prstGeom>
          <a:noFill/>
        </p:spPr>
      </p:pic>
      <p:pic>
        <p:nvPicPr>
          <p:cNvPr id="5" name="intro music.mp3">
            <a:hlinkClick r:id="" action="ppaction://media"/>
          </p:cNvPr>
          <p:cNvPicPr>
            <a:picLocks noRot="1" noChangeAspect="1"/>
          </p:cNvPicPr>
          <p:nvPr>
            <a:audioFile r:link="rId1"/>
          </p:nvPr>
        </p:nvPicPr>
        <p:blipFill>
          <a:blip r:embed="rId4"/>
          <a:stretch>
            <a:fillRect/>
          </a:stretch>
        </p:blipFill>
        <p:spPr>
          <a:xfrm>
            <a:off x="6781800" y="48768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1" presetClass="mediacall" presetSubtype="0" fill="hold" nodeType="withEffect">
                                  <p:stCondLst>
                                    <p:cond delay="0"/>
                                  </p:stCondLst>
                                  <p:childTnLst>
                                    <p:cmd type="call" cmd="playFrom(0.0)">
                                      <p:cBhvr>
                                        <p:cTn id="22" dur="33712" fill="hold"/>
                                        <p:tgtEl>
                                          <p:spTgt spid="5"/>
                                        </p:tgtEl>
                                      </p:cBhvr>
                                    </p:cmd>
                                  </p:childTnLst>
                                </p:cTn>
                              </p:par>
                              <p:par>
                                <p:cTn id="23" presetID="26" presetClass="entr" presetSubtype="0" fill="hold"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par>
                                <p:cTn id="39" presetID="19" presetClass="entr" presetSubtype="1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3000" fill="hold"/>
                                        <p:tgtEl>
                                          <p:spTgt spid="4"/>
                                        </p:tgtEl>
                                        <p:attrNameLst>
                                          <p:attrName>ppt_w</p:attrName>
                                        </p:attrNameLst>
                                      </p:cBhvr>
                                      <p:tavLst>
                                        <p:tav tm="0" fmla="#ppt_w*sin(2.5*pi*$)">
                                          <p:val>
                                            <p:fltVal val="0"/>
                                          </p:val>
                                        </p:tav>
                                        <p:tav tm="100000">
                                          <p:val>
                                            <p:fltVal val="1"/>
                                          </p:val>
                                        </p:tav>
                                      </p:tavLst>
                                    </p:anim>
                                    <p:anim calcmode="lin" valueType="num">
                                      <p:cBhvr>
                                        <p:cTn id="42" dur="3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solidFill>
              </a:rPr>
              <a:t>Persian Wars</a:t>
            </a:r>
            <a:endParaRPr lang="en-US" dirty="0">
              <a:solidFill>
                <a:schemeClr val="accent3"/>
              </a:solidFill>
            </a:endParaRPr>
          </a:p>
        </p:txBody>
      </p:sp>
      <p:sp>
        <p:nvSpPr>
          <p:cNvPr id="3" name="Content Placeholder 2"/>
          <p:cNvSpPr>
            <a:spLocks noGrp="1"/>
          </p:cNvSpPr>
          <p:nvPr>
            <p:ph sz="half" idx="1"/>
          </p:nvPr>
        </p:nvSpPr>
        <p:spPr/>
        <p:txBody>
          <a:bodyPr>
            <a:normAutofit fontScale="92500"/>
          </a:bodyPr>
          <a:lstStyle/>
          <a:p>
            <a:r>
              <a:rPr lang="en-US" dirty="0" smtClean="0">
                <a:solidFill>
                  <a:srgbClr val="00B050"/>
                </a:solidFill>
              </a:rPr>
              <a:t>-Persians entered Greece from the east looking for new territory</a:t>
            </a:r>
          </a:p>
          <a:p>
            <a:r>
              <a:rPr lang="en-US" dirty="0" smtClean="0">
                <a:solidFill>
                  <a:srgbClr val="00B050"/>
                </a:solidFill>
              </a:rPr>
              <a:t>-Led by </a:t>
            </a:r>
            <a:r>
              <a:rPr lang="en-US" dirty="0" smtClean="0">
                <a:solidFill>
                  <a:srgbClr val="FF0000"/>
                </a:solidFill>
              </a:rPr>
              <a:t>Darius</a:t>
            </a:r>
            <a:r>
              <a:rPr lang="en-US" dirty="0" smtClean="0">
                <a:solidFill>
                  <a:srgbClr val="00B050"/>
                </a:solidFill>
              </a:rPr>
              <a:t> (duh-RY-us) and his son </a:t>
            </a:r>
            <a:r>
              <a:rPr lang="en-US" dirty="0" smtClean="0">
                <a:solidFill>
                  <a:srgbClr val="FF0000"/>
                </a:solidFill>
              </a:rPr>
              <a:t>Xerxes </a:t>
            </a:r>
            <a:r>
              <a:rPr lang="en-US" dirty="0" smtClean="0">
                <a:solidFill>
                  <a:srgbClr val="00B050"/>
                </a:solidFill>
              </a:rPr>
              <a:t>(ZURK-</a:t>
            </a:r>
            <a:r>
              <a:rPr lang="en-US" dirty="0" err="1" smtClean="0">
                <a:solidFill>
                  <a:srgbClr val="00B050"/>
                </a:solidFill>
              </a:rPr>
              <a:t>seez</a:t>
            </a:r>
            <a:r>
              <a:rPr lang="en-US" dirty="0" smtClean="0">
                <a:solidFill>
                  <a:srgbClr val="00B050"/>
                </a:solidFill>
              </a:rPr>
              <a:t>)</a:t>
            </a:r>
          </a:p>
          <a:p>
            <a:r>
              <a:rPr lang="en-US" dirty="0" smtClean="0">
                <a:solidFill>
                  <a:srgbClr val="00B050"/>
                </a:solidFill>
              </a:rPr>
              <a:t>-Greeks see any non-Greek as </a:t>
            </a:r>
            <a:r>
              <a:rPr lang="en-US" u="sng" dirty="0" smtClean="0">
                <a:solidFill>
                  <a:srgbClr val="FF0000"/>
                </a:solidFill>
              </a:rPr>
              <a:t>barbarians</a:t>
            </a:r>
            <a:r>
              <a:rPr lang="en-US" dirty="0" smtClean="0">
                <a:solidFill>
                  <a:srgbClr val="00B050"/>
                </a:solidFill>
              </a:rPr>
              <a:t> (uncivilized people) and </a:t>
            </a:r>
          </a:p>
          <a:p>
            <a:pPr>
              <a:buNone/>
            </a:pPr>
            <a:r>
              <a:rPr lang="en-US" dirty="0" smtClean="0">
                <a:solidFill>
                  <a:srgbClr val="00B050"/>
                </a:solidFill>
              </a:rPr>
              <a:t>	want them out</a:t>
            </a:r>
          </a:p>
          <a:p>
            <a:endParaRPr lang="en-US" dirty="0"/>
          </a:p>
        </p:txBody>
      </p:sp>
      <p:sp>
        <p:nvSpPr>
          <p:cNvPr id="4" name="Content Placeholder 3"/>
          <p:cNvSpPr>
            <a:spLocks noGrp="1"/>
          </p:cNvSpPr>
          <p:nvPr>
            <p:ph sz="half" idx="2"/>
          </p:nvPr>
        </p:nvSpPr>
        <p:spPr/>
        <p:txBody>
          <a:bodyPr>
            <a:normAutofit fontScale="92500"/>
          </a:bodyPr>
          <a:lstStyle/>
          <a:p>
            <a:r>
              <a:rPr lang="en-US" dirty="0" smtClean="0">
                <a:solidFill>
                  <a:srgbClr val="00B050"/>
                </a:solidFill>
              </a:rPr>
              <a:t>-Athens attacked first but soon get help from other city-states including Sparta</a:t>
            </a:r>
          </a:p>
          <a:p>
            <a:r>
              <a:rPr lang="en-US" dirty="0" smtClean="0">
                <a:solidFill>
                  <a:srgbClr val="00B050"/>
                </a:solidFill>
              </a:rPr>
              <a:t>-Greeks eventually defeat Persians using Athens’ navy and Sparta’s army</a:t>
            </a:r>
          </a:p>
          <a:p>
            <a:r>
              <a:rPr lang="en-US" dirty="0" smtClean="0">
                <a:solidFill>
                  <a:srgbClr val="00B050"/>
                </a:solidFill>
              </a:rPr>
              <a:t>-form the </a:t>
            </a:r>
            <a:r>
              <a:rPr lang="en-US" u="sng" dirty="0" err="1" smtClean="0">
                <a:solidFill>
                  <a:srgbClr val="FF0000"/>
                </a:solidFill>
              </a:rPr>
              <a:t>Delian</a:t>
            </a:r>
            <a:r>
              <a:rPr lang="en-US" u="sng" dirty="0" smtClean="0">
                <a:solidFill>
                  <a:srgbClr val="FF0000"/>
                </a:solidFill>
              </a:rPr>
              <a:t> League</a:t>
            </a:r>
            <a:r>
              <a:rPr lang="en-US" dirty="0" smtClean="0">
                <a:solidFill>
                  <a:srgbClr val="FF0000"/>
                </a:solidFill>
              </a:rPr>
              <a:t> </a:t>
            </a:r>
            <a:r>
              <a:rPr lang="en-US" dirty="0" smtClean="0">
                <a:solidFill>
                  <a:srgbClr val="00B050"/>
                </a:solidFill>
              </a:rPr>
              <a:t>– led by Athens, group of 140 city-states cooperating and defending each other</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500" autoRev="1" fill="hold">
                                          <p:stCondLst>
                                            <p:cond delay="0"/>
                                          </p:stCondLst>
                                        </p:cTn>
                                        <p:tgtEl>
                                          <p:spTgt spid="2"/>
                                        </p:tgtEl>
                                      </p:cBhvr>
                                      <p:to x="80000" y="100000"/>
                                    </p:animScale>
                                    <p:anim by="(#ppt_w*0.10)" calcmode="lin" valueType="num">
                                      <p:cBhvr>
                                        <p:cTn id="7" dur="500" autoRev="1" fill="hold">
                                          <p:stCondLst>
                                            <p:cond delay="0"/>
                                          </p:stCondLst>
                                        </p:cTn>
                                        <p:tgtEl>
                                          <p:spTgt spid="2"/>
                                        </p:tgtEl>
                                        <p:attrNameLst>
                                          <p:attrName>ppt_x</p:attrName>
                                        </p:attrNameLst>
                                      </p:cBhvr>
                                    </p:anim>
                                    <p:anim by="(-#ppt_w*0.10)" calcmode="lin" valueType="num">
                                      <p:cBhvr>
                                        <p:cTn id="8" dur="500" autoRev="1" fill="hold">
                                          <p:stCondLst>
                                            <p:cond delay="0"/>
                                          </p:stCondLst>
                                        </p:cTn>
                                        <p:tgtEl>
                                          <p:spTgt spid="2"/>
                                        </p:tgtEl>
                                        <p:attrNameLst>
                                          <p:attrName>ppt_y</p:attrName>
                                        </p:attrNameLst>
                                      </p:cBhvr>
                                    </p:anim>
                                    <p:animRot by="-480000">
                                      <p:cBhvr>
                                        <p:cTn id="9" dur="500" autoRev="1" fill="hold">
                                          <p:stCondLst>
                                            <p:cond delay="0"/>
                                          </p:stCondLst>
                                        </p:cTn>
                                        <p:tgtEl>
                                          <p:spTgt spid="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20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20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kcs user\Local Settings\Temporary Internet Files\Content.IE5\DLBRB59W\MMAG00544_0000[1].gif"/>
          <p:cNvPicPr>
            <a:picLocks noGrp="1" noChangeAspect="1" noChangeArrowheads="1" noCrop="1"/>
          </p:cNvPicPr>
          <p:nvPr>
            <p:ph sz="half" idx="1"/>
          </p:nvPr>
        </p:nvPicPr>
        <p:blipFill>
          <a:blip r:embed="rId2"/>
          <a:srcRect/>
          <a:stretch>
            <a:fillRect/>
          </a:stretch>
        </p:blipFill>
        <p:spPr bwMode="auto">
          <a:xfrm>
            <a:off x="1371600" y="2514600"/>
            <a:ext cx="6248400" cy="3330229"/>
          </a:xfrm>
          <a:prstGeom prst="rect">
            <a:avLst/>
          </a:prstGeom>
          <a:noFill/>
        </p:spPr>
      </p:pic>
      <p:sp>
        <p:nvSpPr>
          <p:cNvPr id="2" name="Title 1"/>
          <p:cNvSpPr>
            <a:spLocks noGrp="1"/>
          </p:cNvSpPr>
          <p:nvPr>
            <p:ph type="title"/>
          </p:nvPr>
        </p:nvSpPr>
        <p:spPr>
          <a:xfrm>
            <a:off x="3352800" y="609600"/>
            <a:ext cx="2743200" cy="1162050"/>
          </a:xfrm>
        </p:spPr>
        <p:txBody>
          <a:bodyPr/>
          <a:lstStyle/>
          <a:p>
            <a:r>
              <a:rPr lang="en-US" sz="3600" dirty="0" smtClean="0">
                <a:solidFill>
                  <a:schemeClr val="accent3"/>
                </a:solidFill>
              </a:rPr>
              <a:t>The Golden Age of Athens</a:t>
            </a:r>
            <a:endParaRPr lang="en-US" sz="3600" dirty="0">
              <a:solidFill>
                <a:schemeClr val="accent3"/>
              </a:solidFill>
            </a:endParaRPr>
          </a:p>
        </p:txBody>
      </p:sp>
      <p:sp>
        <p:nvSpPr>
          <p:cNvPr id="3" name="Text Placeholder 2"/>
          <p:cNvSpPr>
            <a:spLocks noGrp="1"/>
          </p:cNvSpPr>
          <p:nvPr>
            <p:ph type="body" idx="2"/>
          </p:nvPr>
        </p:nvSpPr>
        <p:spPr>
          <a:xfrm>
            <a:off x="304800" y="1371600"/>
            <a:ext cx="2743200" cy="1447800"/>
          </a:xfrm>
        </p:spPr>
        <p:txBody>
          <a:bodyPr>
            <a:normAutofit/>
          </a:bodyPr>
          <a:lstStyle/>
          <a:p>
            <a:r>
              <a:rPr lang="en-US" sz="2400" dirty="0" smtClean="0">
                <a:solidFill>
                  <a:srgbClr val="FFC000"/>
                </a:solidFill>
              </a:rPr>
              <a:t>-time period of great wealth and culture</a:t>
            </a:r>
          </a:p>
          <a:p>
            <a:r>
              <a:rPr lang="en-US" sz="2400" dirty="0" smtClean="0">
                <a:solidFill>
                  <a:srgbClr val="FFC000"/>
                </a:solidFill>
              </a:rPr>
              <a:t>(led by Pericles)</a:t>
            </a:r>
          </a:p>
          <a:p>
            <a:endParaRPr lang="en-US" sz="2400" dirty="0"/>
          </a:p>
        </p:txBody>
      </p:sp>
      <p:sp>
        <p:nvSpPr>
          <p:cNvPr id="8" name="TextBox 7"/>
          <p:cNvSpPr txBox="1"/>
          <p:nvPr/>
        </p:nvSpPr>
        <p:spPr>
          <a:xfrm>
            <a:off x="6172200" y="1371600"/>
            <a:ext cx="2971800" cy="1200329"/>
          </a:xfrm>
          <a:prstGeom prst="rect">
            <a:avLst/>
          </a:prstGeom>
          <a:noFill/>
        </p:spPr>
        <p:txBody>
          <a:bodyPr wrap="square" rtlCol="0">
            <a:spAutoFit/>
          </a:bodyPr>
          <a:lstStyle/>
          <a:p>
            <a:r>
              <a:rPr lang="en-US" sz="2400" smtClean="0">
                <a:solidFill>
                  <a:srgbClr val="FFC000"/>
                </a:solidFill>
              </a:rPr>
              <a:t>-strengthened </a:t>
            </a:r>
            <a:r>
              <a:rPr lang="en-US" sz="2400" dirty="0" smtClean="0">
                <a:solidFill>
                  <a:srgbClr val="FFC000"/>
                </a:solidFill>
              </a:rPr>
              <a:t>Athens (built a 200 ship navy)</a:t>
            </a:r>
          </a:p>
        </p:txBody>
      </p:sp>
      <p:sp>
        <p:nvSpPr>
          <p:cNvPr id="9" name="TextBox 8"/>
          <p:cNvSpPr txBox="1"/>
          <p:nvPr/>
        </p:nvSpPr>
        <p:spPr>
          <a:xfrm>
            <a:off x="6096000" y="4953000"/>
            <a:ext cx="2743200" cy="1569660"/>
          </a:xfrm>
          <a:prstGeom prst="rect">
            <a:avLst/>
          </a:prstGeom>
          <a:noFill/>
        </p:spPr>
        <p:txBody>
          <a:bodyPr wrap="square" rtlCol="0">
            <a:spAutoFit/>
          </a:bodyPr>
          <a:lstStyle/>
          <a:p>
            <a:r>
              <a:rPr lang="en-US" sz="2400" dirty="0" smtClean="0">
                <a:solidFill>
                  <a:srgbClr val="FFC000"/>
                </a:solidFill>
              </a:rPr>
              <a:t>-glorified Athens (new buildings of gold, marble, ivory)</a:t>
            </a:r>
          </a:p>
        </p:txBody>
      </p:sp>
      <p:sp>
        <p:nvSpPr>
          <p:cNvPr id="10" name="TextBox 9"/>
          <p:cNvSpPr txBox="1"/>
          <p:nvPr/>
        </p:nvSpPr>
        <p:spPr>
          <a:xfrm>
            <a:off x="304800" y="4953000"/>
            <a:ext cx="2743200" cy="1569660"/>
          </a:xfrm>
          <a:prstGeom prst="rect">
            <a:avLst/>
          </a:prstGeom>
          <a:noFill/>
        </p:spPr>
        <p:txBody>
          <a:bodyPr wrap="square" rtlCol="0">
            <a:spAutoFit/>
          </a:bodyPr>
          <a:lstStyle/>
          <a:p>
            <a:r>
              <a:rPr lang="en-US" sz="2400" dirty="0" smtClean="0">
                <a:solidFill>
                  <a:srgbClr val="FFC000"/>
                </a:solidFill>
              </a:rPr>
              <a:t>-developed direct democracy (all citizens help run the government)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1000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2000"/>
                                        <p:tgtEl>
                                          <p:spTgt spid="3">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down)">
                                      <p:cBhvr>
                                        <p:cTn id="23" dur="20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down)">
                                      <p:cBhvr>
                                        <p:cTn id="28" dur="20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down)">
                                      <p:cBhvr>
                                        <p:cTn id="33"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pPr algn="ctr"/>
            <a:r>
              <a:rPr lang="en-US" u="sng" dirty="0" smtClean="0">
                <a:solidFill>
                  <a:schemeClr val="accent3"/>
                </a:solidFill>
              </a:rPr>
              <a:t>Peloponnesian War</a:t>
            </a:r>
            <a:r>
              <a:rPr lang="en-US" dirty="0" smtClean="0">
                <a:solidFill>
                  <a:schemeClr val="accent3"/>
                </a:solidFill>
              </a:rPr>
              <a:t> </a:t>
            </a:r>
            <a:endParaRPr lang="en-US" dirty="0">
              <a:solidFill>
                <a:schemeClr val="accent3"/>
              </a:solidFill>
            </a:endParaRPr>
          </a:p>
        </p:txBody>
      </p:sp>
      <p:sp>
        <p:nvSpPr>
          <p:cNvPr id="3" name="Content Placeholder 2"/>
          <p:cNvSpPr>
            <a:spLocks noGrp="1"/>
          </p:cNvSpPr>
          <p:nvPr>
            <p:ph sz="half" idx="1"/>
          </p:nvPr>
        </p:nvSpPr>
        <p:spPr>
          <a:xfrm>
            <a:off x="2438400" y="1981200"/>
            <a:ext cx="4038600" cy="4434840"/>
          </a:xfrm>
        </p:spPr>
        <p:txBody>
          <a:bodyPr>
            <a:normAutofit fontScale="92500" lnSpcReduction="10000"/>
          </a:bodyPr>
          <a:lstStyle/>
          <a:p>
            <a:r>
              <a:rPr lang="en-US" dirty="0" smtClean="0">
                <a:solidFill>
                  <a:schemeClr val="accent6">
                    <a:lumMod val="75000"/>
                  </a:schemeClr>
                </a:solidFill>
              </a:rPr>
              <a:t>war between </a:t>
            </a:r>
            <a:r>
              <a:rPr lang="en-US" dirty="0" smtClean="0">
                <a:solidFill>
                  <a:srgbClr val="FF0000"/>
                </a:solidFill>
              </a:rPr>
              <a:t>Athens</a:t>
            </a:r>
            <a:r>
              <a:rPr lang="en-US" dirty="0" smtClean="0">
                <a:solidFill>
                  <a:schemeClr val="accent6">
                    <a:lumMod val="75000"/>
                  </a:schemeClr>
                </a:solidFill>
              </a:rPr>
              <a:t> and </a:t>
            </a:r>
            <a:r>
              <a:rPr lang="en-US" dirty="0" smtClean="0">
                <a:solidFill>
                  <a:srgbClr val="FFC000"/>
                </a:solidFill>
              </a:rPr>
              <a:t>Sparta</a:t>
            </a:r>
            <a:r>
              <a:rPr lang="en-US" dirty="0" smtClean="0">
                <a:solidFill>
                  <a:schemeClr val="accent6">
                    <a:lumMod val="75000"/>
                  </a:schemeClr>
                </a:solidFill>
              </a:rPr>
              <a:t> (</a:t>
            </a:r>
            <a:r>
              <a:rPr lang="en-US" dirty="0" smtClean="0">
                <a:solidFill>
                  <a:srgbClr val="FFC000"/>
                </a:solidFill>
              </a:rPr>
              <a:t>Spartans </a:t>
            </a:r>
            <a:r>
              <a:rPr lang="en-US" dirty="0" smtClean="0">
                <a:solidFill>
                  <a:schemeClr val="accent6">
                    <a:lumMod val="75000"/>
                  </a:schemeClr>
                </a:solidFill>
              </a:rPr>
              <a:t>resented/jealous of </a:t>
            </a:r>
            <a:r>
              <a:rPr lang="en-US" dirty="0" smtClean="0">
                <a:solidFill>
                  <a:srgbClr val="FF0000"/>
                </a:solidFill>
              </a:rPr>
              <a:t>Athens</a:t>
            </a:r>
            <a:r>
              <a:rPr lang="en-US" dirty="0" smtClean="0">
                <a:solidFill>
                  <a:schemeClr val="accent6">
                    <a:lumMod val="75000"/>
                  </a:schemeClr>
                </a:solidFill>
              </a:rPr>
              <a:t>)</a:t>
            </a:r>
          </a:p>
          <a:p>
            <a:r>
              <a:rPr lang="en-US" dirty="0" smtClean="0">
                <a:solidFill>
                  <a:srgbClr val="FFC000"/>
                </a:solidFill>
              </a:rPr>
              <a:t>Sparta</a:t>
            </a:r>
            <a:r>
              <a:rPr lang="en-US" dirty="0" smtClean="0">
                <a:solidFill>
                  <a:schemeClr val="accent6">
                    <a:lumMod val="75000"/>
                  </a:schemeClr>
                </a:solidFill>
              </a:rPr>
              <a:t> had superior army, </a:t>
            </a:r>
            <a:r>
              <a:rPr lang="en-US" dirty="0" smtClean="0">
                <a:solidFill>
                  <a:srgbClr val="FF0000"/>
                </a:solidFill>
              </a:rPr>
              <a:t>Athens </a:t>
            </a:r>
            <a:r>
              <a:rPr lang="en-US" dirty="0" smtClean="0">
                <a:solidFill>
                  <a:schemeClr val="accent6">
                    <a:lumMod val="75000"/>
                  </a:schemeClr>
                </a:solidFill>
              </a:rPr>
              <a:t>had a better navy</a:t>
            </a:r>
          </a:p>
          <a:p>
            <a:r>
              <a:rPr lang="en-US" dirty="0" smtClean="0">
                <a:solidFill>
                  <a:srgbClr val="FFC000"/>
                </a:solidFill>
              </a:rPr>
              <a:t>Sparta</a:t>
            </a:r>
            <a:r>
              <a:rPr lang="en-US" dirty="0" smtClean="0">
                <a:solidFill>
                  <a:schemeClr val="accent6">
                    <a:lumMod val="75000"/>
                  </a:schemeClr>
                </a:solidFill>
              </a:rPr>
              <a:t> attacked on land and eventually defeated </a:t>
            </a:r>
            <a:r>
              <a:rPr lang="en-US" dirty="0" smtClean="0">
                <a:solidFill>
                  <a:srgbClr val="FF0000"/>
                </a:solidFill>
              </a:rPr>
              <a:t>Athens</a:t>
            </a:r>
          </a:p>
          <a:p>
            <a:r>
              <a:rPr lang="en-US" dirty="0" smtClean="0">
                <a:solidFill>
                  <a:schemeClr val="accent6">
                    <a:lumMod val="75000"/>
                  </a:schemeClr>
                </a:solidFill>
              </a:rPr>
              <a:t>helped by the Persians and a </a:t>
            </a:r>
            <a:r>
              <a:rPr lang="en-US" u="sng" dirty="0" smtClean="0">
                <a:solidFill>
                  <a:schemeClr val="accent6">
                    <a:lumMod val="75000"/>
                  </a:schemeClr>
                </a:solidFill>
              </a:rPr>
              <a:t>plague</a:t>
            </a:r>
            <a:r>
              <a:rPr lang="en-US" dirty="0" smtClean="0">
                <a:solidFill>
                  <a:schemeClr val="accent6">
                    <a:lumMod val="75000"/>
                  </a:schemeClr>
                </a:solidFill>
              </a:rPr>
              <a:t> (sickness) in </a:t>
            </a:r>
            <a:r>
              <a:rPr lang="en-US" dirty="0" smtClean="0">
                <a:solidFill>
                  <a:srgbClr val="FF0000"/>
                </a:solidFill>
              </a:rPr>
              <a:t>Athens</a:t>
            </a:r>
          </a:p>
          <a:p>
            <a:endParaRPr lang="en-US" dirty="0"/>
          </a:p>
        </p:txBody>
      </p:sp>
      <p:pic>
        <p:nvPicPr>
          <p:cNvPr id="2052" name="Picture 4" descr="C:\Documents and Settings\kcs user\Local Settings\Temporary Internet Files\Content.IE5\DLBRB59W\MCj01493230000[1].wmf"/>
          <p:cNvPicPr>
            <a:picLocks noChangeAspect="1" noChangeArrowheads="1"/>
          </p:cNvPicPr>
          <p:nvPr/>
        </p:nvPicPr>
        <p:blipFill>
          <a:blip r:embed="rId2"/>
          <a:srcRect/>
          <a:stretch>
            <a:fillRect/>
          </a:stretch>
        </p:blipFill>
        <p:spPr bwMode="auto">
          <a:xfrm>
            <a:off x="0" y="2057400"/>
            <a:ext cx="2581655" cy="2892890"/>
          </a:xfrm>
          <a:prstGeom prst="rect">
            <a:avLst/>
          </a:prstGeom>
          <a:noFill/>
        </p:spPr>
      </p:pic>
      <p:pic>
        <p:nvPicPr>
          <p:cNvPr id="2053" name="Picture 5" descr="C:\Documents and Settings\kcs user\Local Settings\Temporary Internet Files\Content.IE5\RZ8MLF63\MCj01494200000[1].wmf"/>
          <p:cNvPicPr>
            <a:picLocks noGrp="1" noChangeAspect="1" noChangeArrowheads="1"/>
          </p:cNvPicPr>
          <p:nvPr>
            <p:ph sz="half" idx="2"/>
          </p:nvPr>
        </p:nvPicPr>
        <p:blipFill>
          <a:blip r:embed="rId3"/>
          <a:srcRect/>
          <a:stretch>
            <a:fillRect/>
          </a:stretch>
        </p:blipFill>
        <p:spPr bwMode="auto">
          <a:xfrm>
            <a:off x="7239000" y="3505200"/>
            <a:ext cx="1560214" cy="288503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2000"/>
                                        <p:tgtEl>
                                          <p:spTgt spid="3">
                                            <p:txEl>
                                              <p:pRg st="0" end="0"/>
                                            </p:txEl>
                                          </p:spTgt>
                                        </p:tgtEl>
                                      </p:cBhvr>
                                    </p:animEffect>
                                  </p:childTnLst>
                                </p:cTn>
                              </p:par>
                              <p:par>
                                <p:cTn id="14" presetID="2" presetClass="entr" presetSubtype="8" fill="hold" nodeType="withEffect">
                                  <p:stCondLst>
                                    <p:cond delay="0"/>
                                  </p:stCondLst>
                                  <p:childTnLst>
                                    <p:set>
                                      <p:cBhvr>
                                        <p:cTn id="15" dur="1" fill="hold">
                                          <p:stCondLst>
                                            <p:cond delay="0"/>
                                          </p:stCondLst>
                                        </p:cTn>
                                        <p:tgtEl>
                                          <p:spTgt spid="2053"/>
                                        </p:tgtEl>
                                        <p:attrNameLst>
                                          <p:attrName>style.visibility</p:attrName>
                                        </p:attrNameLst>
                                      </p:cBhvr>
                                      <p:to>
                                        <p:strVal val="visible"/>
                                      </p:to>
                                    </p:set>
                                    <p:anim calcmode="lin" valueType="num">
                                      <p:cBhvr additive="base">
                                        <p:cTn id="16" dur="2000" fill="hold"/>
                                        <p:tgtEl>
                                          <p:spTgt spid="2053"/>
                                        </p:tgtEl>
                                        <p:attrNameLst>
                                          <p:attrName>ppt_x</p:attrName>
                                        </p:attrNameLst>
                                      </p:cBhvr>
                                      <p:tavLst>
                                        <p:tav tm="0">
                                          <p:val>
                                            <p:strVal val="0-#ppt_w/2"/>
                                          </p:val>
                                        </p:tav>
                                        <p:tav tm="100000">
                                          <p:val>
                                            <p:strVal val="#ppt_x"/>
                                          </p:val>
                                        </p:tav>
                                      </p:tavLst>
                                    </p:anim>
                                    <p:anim calcmode="lin" valueType="num">
                                      <p:cBhvr additive="base">
                                        <p:cTn id="17" dur="2000" fill="hold"/>
                                        <p:tgtEl>
                                          <p:spTgt spid="2053"/>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052"/>
                                        </p:tgtEl>
                                        <p:attrNameLst>
                                          <p:attrName>style.visibility</p:attrName>
                                        </p:attrNameLst>
                                      </p:cBhvr>
                                      <p:to>
                                        <p:strVal val="visible"/>
                                      </p:to>
                                    </p:set>
                                    <p:anim calcmode="lin" valueType="num">
                                      <p:cBhvr additive="base">
                                        <p:cTn id="20" dur="2000" fill="hold"/>
                                        <p:tgtEl>
                                          <p:spTgt spid="2052"/>
                                        </p:tgtEl>
                                        <p:attrNameLst>
                                          <p:attrName>ppt_x</p:attrName>
                                        </p:attrNameLst>
                                      </p:cBhvr>
                                      <p:tavLst>
                                        <p:tav tm="0">
                                          <p:val>
                                            <p:strVal val="1+#ppt_w/2"/>
                                          </p:val>
                                        </p:tav>
                                        <p:tav tm="100000">
                                          <p:val>
                                            <p:strVal val="#ppt_x"/>
                                          </p:val>
                                        </p:tav>
                                      </p:tavLst>
                                    </p:anim>
                                    <p:anim calcmode="lin" valueType="num">
                                      <p:cBhvr additive="base">
                                        <p:cTn id="21" dur="20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dissolve">
                                      <p:cBhvr>
                                        <p:cTn id="26" dur="2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dissolve">
                                      <p:cBhvr>
                                        <p:cTn id="31" dur="2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dissolve">
                                      <p:cBhvr>
                                        <p:cTn id="3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7851648" cy="1371600"/>
          </a:xfrm>
        </p:spPr>
        <p:txBody>
          <a:bodyPr>
            <a:normAutofit/>
          </a:bodyPr>
          <a:lstStyle/>
          <a:p>
            <a:pPr algn="ctr"/>
            <a:r>
              <a:rPr lang="en-US" sz="6600" dirty="0" smtClean="0"/>
              <a:t>Section 4</a:t>
            </a:r>
            <a:endParaRPr lang="en-US" sz="6600" dirty="0"/>
          </a:p>
        </p:txBody>
      </p:sp>
      <p:sp>
        <p:nvSpPr>
          <p:cNvPr id="3" name="Subtitle 2"/>
          <p:cNvSpPr>
            <a:spLocks noGrp="1"/>
          </p:cNvSpPr>
          <p:nvPr>
            <p:ph type="subTitle" idx="1"/>
          </p:nvPr>
        </p:nvSpPr>
        <p:spPr>
          <a:xfrm>
            <a:off x="533400" y="5257800"/>
            <a:ext cx="7854696" cy="1066800"/>
          </a:xfrm>
        </p:spPr>
        <p:txBody>
          <a:bodyPr>
            <a:normAutofit/>
          </a:bodyPr>
          <a:lstStyle/>
          <a:p>
            <a:pPr algn="ctr"/>
            <a:r>
              <a:rPr lang="en-US" sz="5400" dirty="0" smtClean="0">
                <a:solidFill>
                  <a:srgbClr val="7030A0"/>
                </a:solidFill>
              </a:rPr>
              <a:t>The Glory of Greece</a:t>
            </a:r>
            <a:endParaRPr lang="en-US" sz="5400" dirty="0">
              <a:solidFill>
                <a:srgbClr val="7030A0"/>
              </a:solidFill>
            </a:endParaRPr>
          </a:p>
        </p:txBody>
      </p:sp>
      <p:pic>
        <p:nvPicPr>
          <p:cNvPr id="4" name="Picture 2" descr="p147"/>
          <p:cNvPicPr>
            <a:picLocks noChangeAspect="1" noChangeArrowheads="1"/>
          </p:cNvPicPr>
          <p:nvPr/>
        </p:nvPicPr>
        <p:blipFill>
          <a:blip r:embed="rId3"/>
          <a:srcRect/>
          <a:stretch>
            <a:fillRect/>
          </a:stretch>
        </p:blipFill>
        <p:spPr bwMode="auto">
          <a:xfrm>
            <a:off x="3124200" y="1905000"/>
            <a:ext cx="2604613" cy="3352800"/>
          </a:xfrm>
          <a:prstGeom prst="rect">
            <a:avLst/>
          </a:prstGeom>
          <a:noFill/>
        </p:spPr>
      </p:pic>
      <p:pic>
        <p:nvPicPr>
          <p:cNvPr id="5" name="intro music.mp3">
            <a:hlinkClick r:id="" action="ppaction://media"/>
          </p:cNvPr>
          <p:cNvPicPr>
            <a:picLocks noRot="1" noChangeAspect="1"/>
          </p:cNvPicPr>
          <p:nvPr>
            <a:audioFile r:link="rId1"/>
          </p:nvPr>
        </p:nvPicPr>
        <p:blipFill>
          <a:blip r:embed="rId4"/>
          <a:stretch>
            <a:fillRect/>
          </a:stretch>
        </p:blipFill>
        <p:spPr>
          <a:xfrm>
            <a:off x="5943600" y="48768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3712"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3000" fill="hold"/>
                                        <p:tgtEl>
                                          <p:spTgt spid="2"/>
                                        </p:tgtEl>
                                        <p:attrNameLst>
                                          <p:attrName>ppt_x</p:attrName>
                                        </p:attrNameLst>
                                      </p:cBhvr>
                                      <p:tavLst>
                                        <p:tav tm="0">
                                          <p:val>
                                            <p:strVal val="#ppt_x"/>
                                          </p:val>
                                        </p:tav>
                                        <p:tav tm="100000">
                                          <p:val>
                                            <p:strVal val="#ppt_x"/>
                                          </p:val>
                                        </p:tav>
                                      </p:tavLst>
                                    </p:anim>
                                    <p:anim calcmode="lin" valueType="num">
                                      <p:cBhvr additive="base">
                                        <p:cTn id="10" dur="3000" fill="hold"/>
                                        <p:tgtEl>
                                          <p:spTgt spid="2"/>
                                        </p:tgtEl>
                                        <p:attrNameLst>
                                          <p:attrName>ppt_y</p:attrName>
                                        </p:attrNameLst>
                                      </p:cBhvr>
                                      <p:tavLst>
                                        <p:tav tm="0">
                                          <p:val>
                                            <p:strVal val="1+#ppt_h/2"/>
                                          </p:val>
                                        </p:tav>
                                        <p:tav tm="100000">
                                          <p:val>
                                            <p:strVal val="#ppt_y"/>
                                          </p:val>
                                        </p:tav>
                                      </p:tavLst>
                                    </p:anim>
                                  </p:childTnLst>
                                </p:cTn>
                              </p:par>
                              <p:par>
                                <p:cTn id="11" presetID="2" presetClass="entr" presetSubtype="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0-#ppt_h/2"/>
                                          </p:val>
                                        </p:tav>
                                        <p:tav tm="100000">
                                          <p:val>
                                            <p:strVal val="#ppt_y"/>
                                          </p:val>
                                        </p:tav>
                                      </p:tavLst>
                                    </p:anim>
                                  </p:childTnLst>
                                </p:cTn>
                              </p:par>
                              <p:par>
                                <p:cTn id="15" presetID="8"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solidFill>
              </a:rPr>
              <a:t>Greek Philosophers</a:t>
            </a:r>
            <a:endParaRPr lang="en-US" dirty="0">
              <a:solidFill>
                <a:schemeClr val="accent3"/>
              </a:solidFill>
            </a:endParaRPr>
          </a:p>
        </p:txBody>
      </p:sp>
      <p:sp>
        <p:nvSpPr>
          <p:cNvPr id="3" name="Content Placeholder 2"/>
          <p:cNvSpPr>
            <a:spLocks noGrp="1"/>
          </p:cNvSpPr>
          <p:nvPr>
            <p:ph sz="half" idx="1"/>
          </p:nvPr>
        </p:nvSpPr>
        <p:spPr/>
        <p:txBody>
          <a:bodyPr>
            <a:normAutofit fontScale="85000" lnSpcReduction="20000"/>
          </a:bodyPr>
          <a:lstStyle/>
          <a:p>
            <a:r>
              <a:rPr lang="en-US" dirty="0" smtClean="0">
                <a:solidFill>
                  <a:schemeClr val="accent6">
                    <a:lumMod val="75000"/>
                  </a:schemeClr>
                </a:solidFill>
              </a:rPr>
              <a:t>great thinkers, thought that there were natural forces in the universe and that gods did not control everything</a:t>
            </a:r>
          </a:p>
          <a:p>
            <a:r>
              <a:rPr lang="en-US" i="1" u="sng" dirty="0" smtClean="0">
                <a:solidFill>
                  <a:schemeClr val="accent6">
                    <a:lumMod val="75000"/>
                  </a:schemeClr>
                </a:solidFill>
              </a:rPr>
              <a:t>Socrates</a:t>
            </a:r>
            <a:r>
              <a:rPr lang="en-US" dirty="0" smtClean="0">
                <a:solidFill>
                  <a:schemeClr val="accent6">
                    <a:lumMod val="75000"/>
                  </a:schemeClr>
                </a:solidFill>
              </a:rPr>
              <a:t> – told people to question themselves and life</a:t>
            </a:r>
          </a:p>
          <a:p>
            <a:r>
              <a:rPr lang="en-US" dirty="0" smtClean="0">
                <a:solidFill>
                  <a:schemeClr val="accent6">
                    <a:lumMod val="75000"/>
                  </a:schemeClr>
                </a:solidFill>
              </a:rPr>
              <a:t>    developed Socratic method    	of teaching/questioning</a:t>
            </a:r>
          </a:p>
          <a:p>
            <a:r>
              <a:rPr lang="en-US" dirty="0" smtClean="0">
                <a:solidFill>
                  <a:schemeClr val="accent6">
                    <a:lumMod val="75000"/>
                  </a:schemeClr>
                </a:solidFill>
              </a:rPr>
              <a:t>    executed for corrupting    	youth of Athens</a:t>
            </a:r>
          </a:p>
          <a:p>
            <a:endParaRPr lang="en-US" dirty="0" smtClean="0"/>
          </a:p>
          <a:p>
            <a:endParaRPr lang="en-US" dirty="0"/>
          </a:p>
        </p:txBody>
      </p:sp>
      <p:sp>
        <p:nvSpPr>
          <p:cNvPr id="4" name="Content Placeholder 3"/>
          <p:cNvSpPr>
            <a:spLocks noGrp="1"/>
          </p:cNvSpPr>
          <p:nvPr>
            <p:ph sz="half" idx="2"/>
          </p:nvPr>
        </p:nvSpPr>
        <p:spPr>
          <a:xfrm>
            <a:off x="4648200" y="1920085"/>
            <a:ext cx="4038600" cy="2651915"/>
          </a:xfrm>
        </p:spPr>
        <p:txBody>
          <a:bodyPr>
            <a:normAutofit fontScale="85000" lnSpcReduction="20000"/>
          </a:bodyPr>
          <a:lstStyle/>
          <a:p>
            <a:r>
              <a:rPr lang="en-US" i="1" u="sng" dirty="0" smtClean="0">
                <a:solidFill>
                  <a:schemeClr val="accent6">
                    <a:lumMod val="75000"/>
                  </a:schemeClr>
                </a:solidFill>
              </a:rPr>
              <a:t>Plato</a:t>
            </a:r>
            <a:r>
              <a:rPr lang="en-US" dirty="0" smtClean="0">
                <a:solidFill>
                  <a:schemeClr val="accent6">
                    <a:lumMod val="75000"/>
                  </a:schemeClr>
                </a:solidFill>
              </a:rPr>
              <a:t> – student of Socrates</a:t>
            </a:r>
          </a:p>
          <a:p>
            <a:r>
              <a:rPr lang="en-US" dirty="0" smtClean="0">
                <a:solidFill>
                  <a:schemeClr val="accent6">
                    <a:lumMod val="75000"/>
                  </a:schemeClr>
                </a:solidFill>
              </a:rPr>
              <a:t>     -distrusted democracy</a:t>
            </a:r>
          </a:p>
          <a:p>
            <a:r>
              <a:rPr lang="en-US" dirty="0" smtClean="0">
                <a:solidFill>
                  <a:schemeClr val="accent6">
                    <a:lumMod val="75000"/>
                  </a:schemeClr>
                </a:solidFill>
              </a:rPr>
              <a:t>     -wanted 3 social classes       	(philosophers, 	soldiers, 	workers)</a:t>
            </a:r>
          </a:p>
          <a:p>
            <a:r>
              <a:rPr lang="en-US" i="1" u="sng" dirty="0" smtClean="0">
                <a:solidFill>
                  <a:schemeClr val="accent6">
                    <a:lumMod val="75000"/>
                  </a:schemeClr>
                </a:solidFill>
              </a:rPr>
              <a:t>Aristotle</a:t>
            </a:r>
            <a:r>
              <a:rPr lang="en-US" dirty="0" smtClean="0">
                <a:solidFill>
                  <a:schemeClr val="accent6">
                    <a:lumMod val="75000"/>
                  </a:schemeClr>
                </a:solidFill>
              </a:rPr>
              <a:t> – student of Plato</a:t>
            </a:r>
          </a:p>
          <a:p>
            <a:pPr lvl="1">
              <a:buNone/>
            </a:pPr>
            <a:r>
              <a:rPr lang="en-US" dirty="0" smtClean="0">
                <a:solidFill>
                  <a:schemeClr val="accent6">
                    <a:lumMod val="75000"/>
                  </a:schemeClr>
                </a:solidFill>
              </a:rPr>
              <a:t>	-helped create the scientific method</a:t>
            </a:r>
          </a:p>
          <a:p>
            <a:endParaRPr lang="en-US" dirty="0" smtClean="0"/>
          </a:p>
          <a:p>
            <a:endParaRPr lang="en-US" dirty="0"/>
          </a:p>
        </p:txBody>
      </p:sp>
      <p:pic>
        <p:nvPicPr>
          <p:cNvPr id="1026" name="Picture 2" descr="C:\Documents and Settings\kcs user\Local Settings\Temporary Internet Files\Content.IE5\N0L1EPE5\MCj03536110000[1].wmf"/>
          <p:cNvPicPr>
            <a:picLocks noChangeAspect="1" noChangeArrowheads="1"/>
          </p:cNvPicPr>
          <p:nvPr/>
        </p:nvPicPr>
        <p:blipFill>
          <a:blip r:embed="rId2"/>
          <a:srcRect/>
          <a:stretch>
            <a:fillRect/>
          </a:stretch>
        </p:blipFill>
        <p:spPr bwMode="auto">
          <a:xfrm>
            <a:off x="6705600" y="4876800"/>
            <a:ext cx="1218399" cy="1981200"/>
          </a:xfrm>
          <a:prstGeom prst="rect">
            <a:avLst/>
          </a:prstGeom>
          <a:noFill/>
        </p:spPr>
      </p:pic>
      <p:pic>
        <p:nvPicPr>
          <p:cNvPr id="1027" name="Picture 3" descr="C:\Documents and Settings\kcs user\Local Settings\Temporary Internet Files\Content.IE5\OZBL1FS8\MCj02339830000[1].wmf"/>
          <p:cNvPicPr>
            <a:picLocks noChangeAspect="1" noChangeArrowheads="1"/>
          </p:cNvPicPr>
          <p:nvPr/>
        </p:nvPicPr>
        <p:blipFill>
          <a:blip r:embed="rId3"/>
          <a:srcRect/>
          <a:stretch>
            <a:fillRect/>
          </a:stretch>
        </p:blipFill>
        <p:spPr bwMode="auto">
          <a:xfrm>
            <a:off x="3657600" y="5181600"/>
            <a:ext cx="2056605" cy="1143000"/>
          </a:xfrm>
          <a:prstGeom prst="rect">
            <a:avLst/>
          </a:prstGeom>
          <a:noFill/>
        </p:spPr>
      </p:pic>
      <p:pic>
        <p:nvPicPr>
          <p:cNvPr id="1028" name="Picture 4" descr="C:\Documents and Settings\kcs user\Local Settings\Temporary Internet Files\Content.IE5\HKTJ1J5H\MCj03790670000[1].wmf"/>
          <p:cNvPicPr>
            <a:picLocks noChangeAspect="1" noChangeArrowheads="1"/>
          </p:cNvPicPr>
          <p:nvPr/>
        </p:nvPicPr>
        <p:blipFill>
          <a:blip r:embed="rId4"/>
          <a:srcRect/>
          <a:stretch>
            <a:fillRect/>
          </a:stretch>
        </p:blipFill>
        <p:spPr bwMode="auto">
          <a:xfrm>
            <a:off x="1676400" y="4939589"/>
            <a:ext cx="1421892" cy="191841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2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4" dur="2000"/>
                                        <p:tgtEl>
                                          <p:spTgt spid="3">
                                            <p:txEl>
                                              <p:pRg st="1" end="1"/>
                                            </p:txEl>
                                          </p:spTgt>
                                        </p:tgtEl>
                                      </p:cBhvr>
                                    </p:animEffect>
                                  </p:childTnLst>
                                </p:cTn>
                              </p:par>
                              <p:par>
                                <p:cTn id="25" presetID="7" presetClass="entr" presetSubtype="4"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additive="base">
                                        <p:cTn id="27" dur="3000" fill="hold"/>
                                        <p:tgtEl>
                                          <p:spTgt spid="1028"/>
                                        </p:tgtEl>
                                        <p:attrNameLst>
                                          <p:attrName>ppt_x</p:attrName>
                                        </p:attrNameLst>
                                      </p:cBhvr>
                                      <p:tavLst>
                                        <p:tav tm="0">
                                          <p:val>
                                            <p:strVal val="#ppt_x"/>
                                          </p:val>
                                        </p:tav>
                                        <p:tav tm="100000">
                                          <p:val>
                                            <p:strVal val="#ppt_x"/>
                                          </p:val>
                                        </p:tav>
                                      </p:tavLst>
                                    </p:anim>
                                    <p:anim calcmode="lin" valueType="num">
                                      <p:cBhvr additive="base">
                                        <p:cTn id="28" dur="30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2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4"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5" dur="2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2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41"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2" dur="2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 calcmode="lin" valueType="num">
                                      <p:cBhvr>
                                        <p:cTn id="47" dur="2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48"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49" dur="2000"/>
                                        <p:tgtEl>
                                          <p:spTgt spid="4">
                                            <p:txEl>
                                              <p:pRg st="0" end="0"/>
                                            </p:txEl>
                                          </p:spTgt>
                                        </p:tgtEl>
                                      </p:cBhvr>
                                    </p:animEffect>
                                  </p:childTnLst>
                                </p:cTn>
                              </p:par>
                              <p:par>
                                <p:cTn id="50" presetID="7" presetClass="entr" presetSubtype="4" fill="hold" nodeType="withEffect">
                                  <p:stCondLst>
                                    <p:cond delay="0"/>
                                  </p:stCondLst>
                                  <p:childTnLst>
                                    <p:set>
                                      <p:cBhvr>
                                        <p:cTn id="51" dur="1" fill="hold">
                                          <p:stCondLst>
                                            <p:cond delay="0"/>
                                          </p:stCondLst>
                                        </p:cTn>
                                        <p:tgtEl>
                                          <p:spTgt spid="1027"/>
                                        </p:tgtEl>
                                        <p:attrNameLst>
                                          <p:attrName>style.visibility</p:attrName>
                                        </p:attrNameLst>
                                      </p:cBhvr>
                                      <p:to>
                                        <p:strVal val="visible"/>
                                      </p:to>
                                    </p:set>
                                    <p:anim calcmode="lin" valueType="num">
                                      <p:cBhvr additive="base">
                                        <p:cTn id="52" dur="3000" fill="hold"/>
                                        <p:tgtEl>
                                          <p:spTgt spid="1027"/>
                                        </p:tgtEl>
                                        <p:attrNameLst>
                                          <p:attrName>ppt_x</p:attrName>
                                        </p:attrNameLst>
                                      </p:cBhvr>
                                      <p:tavLst>
                                        <p:tav tm="0">
                                          <p:val>
                                            <p:strVal val="#ppt_x"/>
                                          </p:val>
                                        </p:tav>
                                        <p:tav tm="100000">
                                          <p:val>
                                            <p:strVal val="#ppt_x"/>
                                          </p:val>
                                        </p:tav>
                                      </p:tavLst>
                                    </p:anim>
                                    <p:anim calcmode="lin" valueType="num">
                                      <p:cBhvr additive="base">
                                        <p:cTn id="53" dur="3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0" presetClass="entr" presetSubtype="0" decel="100000" fill="hold" nodeType="clickEffect">
                                  <p:stCondLst>
                                    <p:cond delay="0"/>
                                  </p:stCondLst>
                                  <p:childTnLst>
                                    <p:set>
                                      <p:cBhvr>
                                        <p:cTn id="57" dur="1" fill="hold">
                                          <p:stCondLst>
                                            <p:cond delay="0"/>
                                          </p:stCondLst>
                                        </p:cTn>
                                        <p:tgtEl>
                                          <p:spTgt spid="4">
                                            <p:txEl>
                                              <p:pRg st="1" end="1"/>
                                            </p:txEl>
                                          </p:spTgt>
                                        </p:tgtEl>
                                        <p:attrNameLst>
                                          <p:attrName>style.visibility</p:attrName>
                                        </p:attrNameLst>
                                      </p:cBhvr>
                                      <p:to>
                                        <p:strVal val="visible"/>
                                      </p:to>
                                    </p:set>
                                    <p:anim calcmode="lin" valueType="num">
                                      <p:cBhvr>
                                        <p:cTn id="58" dur="2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59" dur="2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60" dur="2000"/>
                                        <p:tgtEl>
                                          <p:spTgt spid="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0" presetClass="entr" presetSubtype="0" decel="100000" fill="hold" nodeType="clickEffect">
                                  <p:stCondLst>
                                    <p:cond delay="0"/>
                                  </p:stCondLst>
                                  <p:childTnLst>
                                    <p:set>
                                      <p:cBhvr>
                                        <p:cTn id="64" dur="1" fill="hold">
                                          <p:stCondLst>
                                            <p:cond delay="0"/>
                                          </p:stCondLst>
                                        </p:cTn>
                                        <p:tgtEl>
                                          <p:spTgt spid="4">
                                            <p:txEl>
                                              <p:pRg st="2" end="2"/>
                                            </p:txEl>
                                          </p:spTgt>
                                        </p:tgtEl>
                                        <p:attrNameLst>
                                          <p:attrName>style.visibility</p:attrName>
                                        </p:attrNameLst>
                                      </p:cBhvr>
                                      <p:to>
                                        <p:strVal val="visible"/>
                                      </p:to>
                                    </p:set>
                                    <p:anim calcmode="lin" valueType="num">
                                      <p:cBhvr>
                                        <p:cTn id="65" dur="2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66" dur="2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67" dur="2000"/>
                                        <p:tgtEl>
                                          <p:spTgt spid="4">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0" presetClass="entr" presetSubtype="0" decel="100000" fill="hold" nodeType="clickEffect">
                                  <p:stCondLst>
                                    <p:cond delay="0"/>
                                  </p:stCondLst>
                                  <p:childTnLst>
                                    <p:set>
                                      <p:cBhvr>
                                        <p:cTn id="71" dur="1" fill="hold">
                                          <p:stCondLst>
                                            <p:cond delay="0"/>
                                          </p:stCondLst>
                                        </p:cTn>
                                        <p:tgtEl>
                                          <p:spTgt spid="4">
                                            <p:txEl>
                                              <p:pRg st="3" end="3"/>
                                            </p:txEl>
                                          </p:spTgt>
                                        </p:tgtEl>
                                        <p:attrNameLst>
                                          <p:attrName>style.visibility</p:attrName>
                                        </p:attrNameLst>
                                      </p:cBhvr>
                                      <p:to>
                                        <p:strVal val="visible"/>
                                      </p:to>
                                    </p:set>
                                    <p:anim calcmode="lin" valueType="num">
                                      <p:cBhvr>
                                        <p:cTn id="72" dur="2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73" dur="2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74" dur="2000"/>
                                        <p:tgtEl>
                                          <p:spTgt spid="4">
                                            <p:txEl>
                                              <p:pRg st="3" end="3"/>
                                            </p:txEl>
                                          </p:spTgt>
                                        </p:tgtEl>
                                      </p:cBhvr>
                                    </p:animEffect>
                                  </p:childTnLst>
                                </p:cTn>
                              </p:par>
                              <p:par>
                                <p:cTn id="75" presetID="7" presetClass="entr" presetSubtype="4" fill="hold" nodeType="withEffect">
                                  <p:stCondLst>
                                    <p:cond delay="0"/>
                                  </p:stCondLst>
                                  <p:childTnLst>
                                    <p:set>
                                      <p:cBhvr>
                                        <p:cTn id="76" dur="1" fill="hold">
                                          <p:stCondLst>
                                            <p:cond delay="0"/>
                                          </p:stCondLst>
                                        </p:cTn>
                                        <p:tgtEl>
                                          <p:spTgt spid="1026"/>
                                        </p:tgtEl>
                                        <p:attrNameLst>
                                          <p:attrName>style.visibility</p:attrName>
                                        </p:attrNameLst>
                                      </p:cBhvr>
                                      <p:to>
                                        <p:strVal val="visible"/>
                                      </p:to>
                                    </p:set>
                                    <p:anim calcmode="lin" valueType="num">
                                      <p:cBhvr additive="base">
                                        <p:cTn id="77" dur="3000" fill="hold"/>
                                        <p:tgtEl>
                                          <p:spTgt spid="1026"/>
                                        </p:tgtEl>
                                        <p:attrNameLst>
                                          <p:attrName>ppt_x</p:attrName>
                                        </p:attrNameLst>
                                      </p:cBhvr>
                                      <p:tavLst>
                                        <p:tav tm="0">
                                          <p:val>
                                            <p:strVal val="#ppt_x"/>
                                          </p:val>
                                        </p:tav>
                                        <p:tav tm="100000">
                                          <p:val>
                                            <p:strVal val="#ppt_x"/>
                                          </p:val>
                                        </p:tav>
                                      </p:tavLst>
                                    </p:anim>
                                    <p:anim calcmode="lin" valueType="num">
                                      <p:cBhvr additive="base">
                                        <p:cTn id="78" dur="3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0" presetClass="entr" presetSubtype="0" decel="100000" fill="hold" nodeType="clickEffect">
                                  <p:stCondLst>
                                    <p:cond delay="0"/>
                                  </p:stCondLst>
                                  <p:childTnLst>
                                    <p:set>
                                      <p:cBhvr>
                                        <p:cTn id="82" dur="1" fill="hold">
                                          <p:stCondLst>
                                            <p:cond delay="0"/>
                                          </p:stCondLst>
                                        </p:cTn>
                                        <p:tgtEl>
                                          <p:spTgt spid="4">
                                            <p:txEl>
                                              <p:pRg st="4" end="4"/>
                                            </p:txEl>
                                          </p:spTgt>
                                        </p:tgtEl>
                                        <p:attrNameLst>
                                          <p:attrName>style.visibility</p:attrName>
                                        </p:attrNameLst>
                                      </p:cBhvr>
                                      <p:to>
                                        <p:strVal val="visible"/>
                                      </p:to>
                                    </p:set>
                                    <p:anim calcmode="lin" valueType="num">
                                      <p:cBhvr>
                                        <p:cTn id="83" dur="2000" fill="hold"/>
                                        <p:tgtEl>
                                          <p:spTgt spid="4">
                                            <p:txEl>
                                              <p:pRg st="4" end="4"/>
                                            </p:txEl>
                                          </p:spTgt>
                                        </p:tgtEl>
                                        <p:attrNameLst>
                                          <p:attrName>ppt_w</p:attrName>
                                        </p:attrNameLst>
                                      </p:cBhvr>
                                      <p:tavLst>
                                        <p:tav tm="0">
                                          <p:val>
                                            <p:strVal val="#ppt_w+.3"/>
                                          </p:val>
                                        </p:tav>
                                        <p:tav tm="100000">
                                          <p:val>
                                            <p:strVal val="#ppt_w"/>
                                          </p:val>
                                        </p:tav>
                                      </p:tavLst>
                                    </p:anim>
                                    <p:anim calcmode="lin" valueType="num">
                                      <p:cBhvr>
                                        <p:cTn id="84" dur="2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85"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2">
                    <a:lumMod val="60000"/>
                    <a:lumOff val="40000"/>
                  </a:schemeClr>
                </a:solidFill>
              </a:rPr>
              <a:t>Where is Greece?</a:t>
            </a:r>
            <a:endParaRPr lang="en-US" dirty="0">
              <a:solidFill>
                <a:schemeClr val="tx2">
                  <a:lumMod val="60000"/>
                  <a:lumOff val="40000"/>
                </a:schemeClr>
              </a:solidFill>
            </a:endParaRPr>
          </a:p>
        </p:txBody>
      </p:sp>
      <p:sp>
        <p:nvSpPr>
          <p:cNvPr id="3" name="Content Placeholder 2"/>
          <p:cNvSpPr>
            <a:spLocks noGrp="1"/>
          </p:cNvSpPr>
          <p:nvPr>
            <p:ph sz="half" idx="1"/>
          </p:nvPr>
        </p:nvSpPr>
        <p:spPr>
          <a:xfrm>
            <a:off x="457200" y="1920085"/>
            <a:ext cx="3733800" cy="4434840"/>
          </a:xfrm>
        </p:spPr>
        <p:txBody>
          <a:bodyPr/>
          <a:lstStyle/>
          <a:p>
            <a:r>
              <a:rPr lang="en-US" dirty="0" smtClean="0">
                <a:solidFill>
                  <a:schemeClr val="accent3"/>
                </a:solidFill>
              </a:rPr>
              <a:t>peninsula in the Mediterranean Sea</a:t>
            </a:r>
          </a:p>
          <a:p>
            <a:r>
              <a:rPr lang="en-US" dirty="0" smtClean="0">
                <a:solidFill>
                  <a:schemeClr val="accent3"/>
                </a:solidFill>
              </a:rPr>
              <a:t>spread out, not united</a:t>
            </a:r>
          </a:p>
          <a:p>
            <a:r>
              <a:rPr lang="en-US" dirty="0" smtClean="0">
                <a:solidFill>
                  <a:schemeClr val="accent3"/>
                </a:solidFill>
              </a:rPr>
              <a:t>mountains separated people also</a:t>
            </a:r>
          </a:p>
          <a:p>
            <a:r>
              <a:rPr lang="en-US" dirty="0" smtClean="0">
                <a:solidFill>
                  <a:schemeClr val="accent3"/>
                </a:solidFill>
              </a:rPr>
              <a:t>little farmland/natural resources</a:t>
            </a:r>
          </a:p>
          <a:p>
            <a:r>
              <a:rPr lang="en-US" dirty="0" smtClean="0">
                <a:solidFill>
                  <a:schemeClr val="accent3"/>
                </a:solidFill>
              </a:rPr>
              <a:t>water used for transportation/trade</a:t>
            </a:r>
            <a:endParaRPr lang="en-US" dirty="0">
              <a:solidFill>
                <a:schemeClr val="accent3"/>
              </a:solidFill>
            </a:endParaRPr>
          </a:p>
        </p:txBody>
      </p:sp>
      <p:pic>
        <p:nvPicPr>
          <p:cNvPr id="5" name="Picture 9" descr="p126"/>
          <p:cNvPicPr>
            <a:picLocks noGrp="1" noChangeAspect="1" noChangeArrowheads="1"/>
          </p:cNvPicPr>
          <p:nvPr>
            <p:ph sz="half" idx="2"/>
          </p:nvPr>
        </p:nvPicPr>
        <p:blipFill>
          <a:blip r:embed="rId3"/>
          <a:srcRect/>
          <a:stretch>
            <a:fillRect/>
          </a:stretch>
        </p:blipFill>
        <p:spPr bwMode="auto">
          <a:xfrm>
            <a:off x="4114800" y="1905000"/>
            <a:ext cx="4724400" cy="4539852"/>
          </a:xfrm>
          <a:prstGeom prst="rect">
            <a:avLst/>
          </a:prstGeom>
          <a:noFill/>
        </p:spPr>
      </p:pic>
      <p:pic>
        <p:nvPicPr>
          <p:cNvPr id="6" name="Greece forms.mp3">
            <a:hlinkClick r:id="" action="ppaction://media"/>
          </p:cNvPr>
          <p:cNvPicPr>
            <a:picLocks noRot="1" noChangeAspect="1"/>
          </p:cNvPicPr>
          <p:nvPr>
            <a:audioFile r:link="rId1"/>
          </p:nvPr>
        </p:nvPicPr>
        <p:blipFill>
          <a:blip r:embed="rId4"/>
          <a:stretch>
            <a:fillRect/>
          </a:stretch>
        </p:blipFill>
        <p:spPr>
          <a:xfrm>
            <a:off x="3352800" y="38862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grpId="1" nodeType="clickEffect">
                                  <p:stCondLst>
                                    <p:cond delay="0"/>
                                  </p:stCondLst>
                                  <p:iterate type="lt">
                                    <p:tmPct val="4000"/>
                                  </p:iterate>
                                  <p:childTnLst>
                                    <p:set>
                                      <p:cBhvr override="childStyle">
                                        <p:cTn id="6" dur="3000" fill="hold"/>
                                        <p:tgtEl>
                                          <p:spTgt spid="2"/>
                                        </p:tgtEl>
                                        <p:attrNameLst>
                                          <p:attrName>style.color</p:attrName>
                                        </p:attrNameLst>
                                      </p:cBhvr>
                                      <p:to>
                                        <p:clrVal>
                                          <a:schemeClr val="hlink"/>
                                        </p:clrVal>
                                      </p:to>
                                    </p:set>
                                    <p:set>
                                      <p:cBhvr>
                                        <p:cTn id="7" dur="3000" fill="hold"/>
                                        <p:tgtEl>
                                          <p:spTgt spid="2"/>
                                        </p:tgtEl>
                                        <p:attrNameLst>
                                          <p:attrName>fillcolor</p:attrName>
                                        </p:attrNameLst>
                                      </p:cBhvr>
                                      <p:to>
                                        <p:clrVal>
                                          <a:schemeClr val="hlink"/>
                                        </p:clrVal>
                                      </p:to>
                                    </p:set>
                                    <p:set>
                                      <p:cBhvr>
                                        <p:cTn id="8" dur="3000" fill="hold"/>
                                        <p:tgtEl>
                                          <p:spTgt spid="2"/>
                                        </p:tgtEl>
                                        <p:attrNameLst>
                                          <p:attrName>fill.type</p:attrName>
                                        </p:attrNameLst>
                                      </p:cBhvr>
                                      <p:to>
                                        <p:strVal val="solid"/>
                                      </p:to>
                                    </p:set>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2000"/>
                                        <p:tgtEl>
                                          <p:spTgt spid="3">
                                            <p:txEl>
                                              <p:pRg st="4" end="4"/>
                                            </p:txEl>
                                          </p:spTgt>
                                        </p:tgtEl>
                                      </p:cBhvr>
                                    </p:animEffect>
                                  </p:childTnLst>
                                </p:cTn>
                              </p:par>
                            </p:childTnLst>
                          </p:cTn>
                        </p:par>
                        <p:par>
                          <p:cTn id="37" fill="hold">
                            <p:stCondLst>
                              <p:cond delay="2000"/>
                            </p:stCondLst>
                            <p:childTnLst>
                              <p:par>
                                <p:cTn id="38" presetID="1" presetClass="mediacall" presetSubtype="0" fill="hold" nodeType="afterEffect">
                                  <p:stCondLst>
                                    <p:cond delay="3000"/>
                                  </p:stCondLst>
                                  <p:childTnLst>
                                    <p:cmd type="call" cmd="playFrom(0.0)">
                                      <p:cBhvr>
                                        <p:cTn id="39" dur="549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normAutofit fontScale="90000"/>
          </a:bodyPr>
          <a:lstStyle/>
          <a:p>
            <a:pPr algn="ctr"/>
            <a:r>
              <a:rPr lang="en-US" dirty="0" smtClean="0">
                <a:solidFill>
                  <a:schemeClr val="accent3"/>
                </a:solidFill>
              </a:rPr>
              <a:t>Greek Art and Architecture</a:t>
            </a:r>
            <a:endParaRPr lang="en-US" dirty="0">
              <a:solidFill>
                <a:schemeClr val="accent3"/>
              </a:solidFill>
            </a:endParaRPr>
          </a:p>
        </p:txBody>
      </p:sp>
      <p:sp>
        <p:nvSpPr>
          <p:cNvPr id="3" name="Text Placeholder 2"/>
          <p:cNvSpPr>
            <a:spLocks noGrp="1"/>
          </p:cNvSpPr>
          <p:nvPr>
            <p:ph type="body" sz="half" idx="1"/>
          </p:nvPr>
        </p:nvSpPr>
        <p:spPr>
          <a:xfrm>
            <a:off x="457200" y="1600201"/>
            <a:ext cx="4038600" cy="3048000"/>
          </a:xfrm>
        </p:spPr>
        <p:txBody>
          <a:bodyPr>
            <a:normAutofit/>
          </a:bodyPr>
          <a:lstStyle/>
          <a:p>
            <a:pPr>
              <a:buNone/>
            </a:pPr>
            <a:r>
              <a:rPr lang="en-US" dirty="0" smtClean="0">
                <a:solidFill>
                  <a:srgbClr val="FF0000"/>
                </a:solidFill>
              </a:rPr>
              <a:t>- </a:t>
            </a:r>
            <a:r>
              <a:rPr lang="en-US" u="sng" dirty="0" smtClean="0">
                <a:solidFill>
                  <a:srgbClr val="FF0000"/>
                </a:solidFill>
              </a:rPr>
              <a:t>classical</a:t>
            </a:r>
            <a:r>
              <a:rPr lang="en-US" dirty="0" smtClean="0">
                <a:solidFill>
                  <a:srgbClr val="FF0000"/>
                </a:solidFill>
              </a:rPr>
              <a:t> – everything is balanced and in order, columns used</a:t>
            </a:r>
          </a:p>
          <a:p>
            <a:pPr>
              <a:buNone/>
            </a:pPr>
            <a:r>
              <a:rPr lang="en-US" dirty="0" smtClean="0">
                <a:solidFill>
                  <a:srgbClr val="FF0000"/>
                </a:solidFill>
              </a:rPr>
              <a:t>	(ex. Parthenon p. 133)</a:t>
            </a:r>
          </a:p>
          <a:p>
            <a:pPr>
              <a:buNone/>
            </a:pPr>
            <a:r>
              <a:rPr lang="en-US" dirty="0" smtClean="0">
                <a:solidFill>
                  <a:srgbClr val="FF0000"/>
                </a:solidFill>
              </a:rPr>
              <a:t>-also tried to show everything in its perfect form</a:t>
            </a:r>
          </a:p>
          <a:p>
            <a:pPr>
              <a:buNone/>
            </a:pPr>
            <a:endParaRPr lang="en-US" dirty="0" smtClean="0"/>
          </a:p>
          <a:p>
            <a:pPr>
              <a:buNone/>
            </a:pPr>
            <a:endParaRPr lang="en-US" dirty="0" smtClean="0"/>
          </a:p>
          <a:p>
            <a:endParaRPr lang="en-US" dirty="0"/>
          </a:p>
        </p:txBody>
      </p:sp>
      <p:sp>
        <p:nvSpPr>
          <p:cNvPr id="4" name="Content Placeholder 3"/>
          <p:cNvSpPr>
            <a:spLocks noGrp="1"/>
          </p:cNvSpPr>
          <p:nvPr>
            <p:ph sz="half" idx="2"/>
          </p:nvPr>
        </p:nvSpPr>
        <p:spPr/>
        <p:txBody>
          <a:bodyPr>
            <a:normAutofit/>
          </a:bodyPr>
          <a:lstStyle/>
          <a:p>
            <a:pPr>
              <a:buNone/>
            </a:pPr>
            <a:r>
              <a:rPr lang="en-US" dirty="0" smtClean="0">
                <a:solidFill>
                  <a:srgbClr val="FFC000"/>
                </a:solidFill>
              </a:rPr>
              <a:t>- wrote </a:t>
            </a:r>
            <a:r>
              <a:rPr lang="en-US" u="sng" dirty="0" smtClean="0">
                <a:solidFill>
                  <a:srgbClr val="FFC000"/>
                </a:solidFill>
              </a:rPr>
              <a:t>tragedies</a:t>
            </a:r>
            <a:r>
              <a:rPr lang="en-US" dirty="0" smtClean="0">
                <a:solidFill>
                  <a:srgbClr val="FFC000"/>
                </a:solidFill>
              </a:rPr>
              <a:t> – plays about suffering using serious topics</a:t>
            </a:r>
          </a:p>
          <a:p>
            <a:pPr>
              <a:buNone/>
            </a:pPr>
            <a:r>
              <a:rPr lang="en-US" dirty="0" smtClean="0">
                <a:solidFill>
                  <a:srgbClr val="FFC000"/>
                </a:solidFill>
              </a:rPr>
              <a:t>	 -usually had a moral</a:t>
            </a:r>
          </a:p>
          <a:p>
            <a:pPr>
              <a:buNone/>
            </a:pPr>
            <a:r>
              <a:rPr lang="en-US" dirty="0" smtClean="0">
                <a:solidFill>
                  <a:srgbClr val="FFC000"/>
                </a:solidFill>
              </a:rPr>
              <a:t>-also wrote </a:t>
            </a:r>
            <a:r>
              <a:rPr lang="en-US" u="sng" dirty="0" smtClean="0">
                <a:solidFill>
                  <a:srgbClr val="FFC000"/>
                </a:solidFill>
              </a:rPr>
              <a:t>comedies</a:t>
            </a:r>
            <a:r>
              <a:rPr lang="en-US" dirty="0" smtClean="0">
                <a:solidFill>
                  <a:srgbClr val="FFC000"/>
                </a:solidFill>
              </a:rPr>
              <a:t> – made fun of people and society</a:t>
            </a:r>
          </a:p>
          <a:p>
            <a:pPr>
              <a:buNone/>
            </a:pPr>
            <a:r>
              <a:rPr lang="en-US" dirty="0" smtClean="0">
                <a:solidFill>
                  <a:srgbClr val="FFC000"/>
                </a:solidFill>
              </a:rPr>
              <a:t>	-usually for entertainment but could be used to criticize</a:t>
            </a:r>
          </a:p>
          <a:p>
            <a:pPr>
              <a:buNone/>
            </a:pPr>
            <a:endParaRPr lang="en-US" dirty="0" smtClean="0"/>
          </a:p>
          <a:p>
            <a:pPr>
              <a:buNone/>
            </a:pPr>
            <a:endParaRPr lang="en-US" dirty="0" smtClean="0"/>
          </a:p>
          <a:p>
            <a:endParaRPr lang="en-US" dirty="0"/>
          </a:p>
        </p:txBody>
      </p:sp>
      <p:pic>
        <p:nvPicPr>
          <p:cNvPr id="1026" name="Picture 2" descr="C:\Documents and Settings\kcs user\Local Settings\Temporary Internet Files\Content.IE5\Q43SQNAL\MCBL00691_0000[1].wmf"/>
          <p:cNvPicPr>
            <a:picLocks noChangeAspect="1" noChangeArrowheads="1"/>
          </p:cNvPicPr>
          <p:nvPr/>
        </p:nvPicPr>
        <p:blipFill>
          <a:blip r:embed="rId2"/>
          <a:srcRect/>
          <a:stretch>
            <a:fillRect/>
          </a:stretch>
        </p:blipFill>
        <p:spPr bwMode="auto">
          <a:xfrm>
            <a:off x="2819400" y="4343400"/>
            <a:ext cx="1321051" cy="2099280"/>
          </a:xfrm>
          <a:prstGeom prst="rect">
            <a:avLst/>
          </a:prstGeom>
          <a:noFill/>
        </p:spPr>
      </p:pic>
      <p:pic>
        <p:nvPicPr>
          <p:cNvPr id="1027" name="Picture 3" descr="C:\Documents and Settings\kcs user\Local Settings\Temporary Internet Files\Content.IE5\1Z2UU1H4\MCPE02917_0000[1].wmf"/>
          <p:cNvPicPr>
            <a:picLocks noChangeAspect="1" noChangeArrowheads="1"/>
          </p:cNvPicPr>
          <p:nvPr/>
        </p:nvPicPr>
        <p:blipFill>
          <a:blip r:embed="rId3"/>
          <a:srcRect/>
          <a:stretch>
            <a:fillRect/>
          </a:stretch>
        </p:blipFill>
        <p:spPr bwMode="auto">
          <a:xfrm>
            <a:off x="609600" y="4953000"/>
            <a:ext cx="1646834" cy="95646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edge">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edge">
                                      <p:cBhvr>
                                        <p:cTn id="20" dur="2000"/>
                                        <p:tgtEl>
                                          <p:spTgt spid="3">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wipe(down)">
                                      <p:cBhvr>
                                        <p:cTn id="23" dur="2000"/>
                                        <p:tgtEl>
                                          <p:spTgt spid="1027"/>
                                        </p:tgtEl>
                                      </p:cBhvr>
                                    </p:animEffect>
                                  </p:childTnLst>
                                </p:cTn>
                              </p:par>
                              <p:par>
                                <p:cTn id="24" presetID="22" presetClass="entr" presetSubtype="4"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20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edge">
                                      <p:cBhvr>
                                        <p:cTn id="31" dur="20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edge">
                                      <p:cBhvr>
                                        <p:cTn id="36" dur="20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wedge">
                                      <p:cBhvr>
                                        <p:cTn id="41" dur="20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0" presetClass="entr" presetSubtype="0" fill="hold"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wedge">
                                      <p:cBhvr>
                                        <p:cTn id="46"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7851648" cy="1066800"/>
          </a:xfrm>
        </p:spPr>
        <p:txBody>
          <a:bodyPr>
            <a:normAutofit/>
          </a:bodyPr>
          <a:lstStyle/>
          <a:p>
            <a:pPr algn="ctr"/>
            <a:r>
              <a:rPr lang="en-US" sz="6600" dirty="0" smtClean="0"/>
              <a:t>Section 5</a:t>
            </a:r>
            <a:endParaRPr lang="en-US" sz="6600" dirty="0"/>
          </a:p>
        </p:txBody>
      </p:sp>
      <p:sp>
        <p:nvSpPr>
          <p:cNvPr id="3" name="Subtitle 2"/>
          <p:cNvSpPr>
            <a:spLocks noGrp="1"/>
          </p:cNvSpPr>
          <p:nvPr>
            <p:ph type="subTitle" idx="1"/>
          </p:nvPr>
        </p:nvSpPr>
        <p:spPr>
          <a:xfrm>
            <a:off x="457200" y="4800600"/>
            <a:ext cx="7854696" cy="1752600"/>
          </a:xfrm>
        </p:spPr>
        <p:txBody>
          <a:bodyPr>
            <a:normAutofit lnSpcReduction="10000"/>
          </a:bodyPr>
          <a:lstStyle/>
          <a:p>
            <a:pPr algn="ctr"/>
            <a:r>
              <a:rPr lang="en-US" sz="6000" dirty="0" smtClean="0"/>
              <a:t>Alexander The Great and Hellenistic Culture</a:t>
            </a:r>
            <a:endParaRPr lang="en-US" sz="6000" dirty="0"/>
          </a:p>
        </p:txBody>
      </p:sp>
      <p:pic>
        <p:nvPicPr>
          <p:cNvPr id="4" name="intro music.mp3">
            <a:hlinkClick r:id="" action="ppaction://media"/>
          </p:cNvPr>
          <p:cNvPicPr>
            <a:picLocks noRot="1" noChangeAspect="1"/>
          </p:cNvPicPr>
          <p:nvPr>
            <a:audioFile r:link="rId1"/>
          </p:nvPr>
        </p:nvPicPr>
        <p:blipFill>
          <a:blip r:embed="rId3"/>
          <a:stretch>
            <a:fillRect/>
          </a:stretch>
        </p:blipFill>
        <p:spPr>
          <a:xfrm>
            <a:off x="8382000" y="6019800"/>
            <a:ext cx="304800" cy="304800"/>
          </a:xfrm>
          <a:prstGeom prst="rect">
            <a:avLst/>
          </a:prstGeom>
        </p:spPr>
      </p:pic>
      <p:pic>
        <p:nvPicPr>
          <p:cNvPr id="5" name="Picture 2" descr="p150"/>
          <p:cNvPicPr>
            <a:picLocks noChangeAspect="1" noChangeArrowheads="1"/>
          </p:cNvPicPr>
          <p:nvPr/>
        </p:nvPicPr>
        <p:blipFill>
          <a:blip r:embed="rId4"/>
          <a:srcRect/>
          <a:stretch>
            <a:fillRect/>
          </a:stretch>
        </p:blipFill>
        <p:spPr bwMode="auto">
          <a:xfrm>
            <a:off x="2209800" y="1981200"/>
            <a:ext cx="4377663" cy="2782888"/>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3712" fill="hold"/>
                                        <p:tgtEl>
                                          <p:spTgt spid="4"/>
                                        </p:tgtEl>
                                      </p:cBhvr>
                                    </p:cmd>
                                  </p:childTnLst>
                                </p:cTn>
                              </p:par>
                              <p:par>
                                <p:cTn id="7" presetID="7"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3000" fill="hold"/>
                                        <p:tgtEl>
                                          <p:spTgt spid="2"/>
                                        </p:tgtEl>
                                        <p:attrNameLst>
                                          <p:attrName>ppt_x</p:attrName>
                                        </p:attrNameLst>
                                      </p:cBhvr>
                                      <p:tavLst>
                                        <p:tav tm="0">
                                          <p:val>
                                            <p:strVal val="#ppt_x"/>
                                          </p:val>
                                        </p:tav>
                                        <p:tav tm="100000">
                                          <p:val>
                                            <p:strVal val="#ppt_x"/>
                                          </p:val>
                                        </p:tav>
                                      </p:tavLst>
                                    </p:anim>
                                    <p:anim calcmode="lin" valueType="num">
                                      <p:cBhvr additive="base">
                                        <p:cTn id="10" dur="3000" fill="hold"/>
                                        <p:tgtEl>
                                          <p:spTgt spid="2"/>
                                        </p:tgtEl>
                                        <p:attrNameLst>
                                          <p:attrName>ppt_y</p:attrName>
                                        </p:attrNameLst>
                                      </p:cBhvr>
                                      <p:tavLst>
                                        <p:tav tm="0">
                                          <p:val>
                                            <p:strVal val="1+#ppt_h/2"/>
                                          </p:val>
                                        </p:tav>
                                        <p:tav tm="100000">
                                          <p:val>
                                            <p:strVal val="#ppt_y"/>
                                          </p:val>
                                        </p:tav>
                                      </p:tavLst>
                                    </p:anim>
                                  </p:childTnLst>
                                </p:cTn>
                              </p:par>
                              <p:par>
                                <p:cTn id="11" presetID="7" presetClass="entr" presetSubtype="4"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cs user\Local Settings\Temporary Internet Files\Content.IE5\O2MTIK9J\MCj03536160000[1].wmf"/>
          <p:cNvPicPr>
            <a:picLocks noChangeAspect="1" noChangeArrowheads="1"/>
          </p:cNvPicPr>
          <p:nvPr/>
        </p:nvPicPr>
        <p:blipFill>
          <a:blip r:embed="rId2"/>
          <a:srcRect/>
          <a:stretch>
            <a:fillRect/>
          </a:stretch>
        </p:blipFill>
        <p:spPr bwMode="auto">
          <a:xfrm>
            <a:off x="457200" y="816910"/>
            <a:ext cx="8382000" cy="5583890"/>
          </a:xfrm>
          <a:prstGeom prst="rect">
            <a:avLst/>
          </a:prstGeom>
          <a:noFill/>
        </p:spPr>
      </p:pic>
      <p:sp>
        <p:nvSpPr>
          <p:cNvPr id="2" name="Title 1"/>
          <p:cNvSpPr>
            <a:spLocks noGrp="1"/>
          </p:cNvSpPr>
          <p:nvPr>
            <p:ph type="title"/>
          </p:nvPr>
        </p:nvSpPr>
        <p:spPr/>
        <p:txBody>
          <a:bodyPr/>
          <a:lstStyle/>
          <a:p>
            <a:pPr algn="ctr"/>
            <a:r>
              <a:rPr lang="en-US" dirty="0" smtClean="0">
                <a:solidFill>
                  <a:schemeClr val="accent3"/>
                </a:solidFill>
              </a:rPr>
              <a:t>Rise of Alexander the Great</a:t>
            </a:r>
            <a:endParaRPr lang="en-US" dirty="0">
              <a:solidFill>
                <a:schemeClr val="accent3"/>
              </a:solidFill>
            </a:endParaRPr>
          </a:p>
        </p:txBody>
      </p:sp>
      <p:sp>
        <p:nvSpPr>
          <p:cNvPr id="3" name="Content Placeholder 2"/>
          <p:cNvSpPr>
            <a:spLocks noGrp="1"/>
          </p:cNvSpPr>
          <p:nvPr>
            <p:ph sz="half" idx="1"/>
          </p:nvPr>
        </p:nvSpPr>
        <p:spPr>
          <a:xfrm>
            <a:off x="457200" y="1905000"/>
            <a:ext cx="4038600" cy="4434840"/>
          </a:xfrm>
        </p:spPr>
        <p:txBody>
          <a:bodyPr>
            <a:normAutofit/>
          </a:bodyPr>
          <a:lstStyle/>
          <a:p>
            <a:r>
              <a:rPr lang="en-US" dirty="0" smtClean="0">
                <a:solidFill>
                  <a:srgbClr val="FFC000"/>
                </a:solidFill>
              </a:rPr>
              <a:t>-Greece weakened by Peloponnesian war</a:t>
            </a:r>
          </a:p>
          <a:p>
            <a:r>
              <a:rPr lang="en-US" dirty="0" smtClean="0">
                <a:solidFill>
                  <a:srgbClr val="FFC000"/>
                </a:solidFill>
              </a:rPr>
              <a:t>-invaded and conquered by </a:t>
            </a:r>
            <a:r>
              <a:rPr lang="en-US" u="sng" dirty="0" smtClean="0">
                <a:solidFill>
                  <a:srgbClr val="FFC000"/>
                </a:solidFill>
              </a:rPr>
              <a:t>Macedonia</a:t>
            </a:r>
            <a:r>
              <a:rPr lang="en-US" dirty="0" smtClean="0">
                <a:solidFill>
                  <a:srgbClr val="FFC000"/>
                </a:solidFill>
              </a:rPr>
              <a:t> from the north</a:t>
            </a:r>
          </a:p>
          <a:p>
            <a:r>
              <a:rPr lang="en-US" dirty="0" smtClean="0">
                <a:solidFill>
                  <a:srgbClr val="FFC000"/>
                </a:solidFill>
              </a:rPr>
              <a:t>-led by </a:t>
            </a:r>
            <a:r>
              <a:rPr lang="en-US" u="sng" dirty="0" smtClean="0">
                <a:solidFill>
                  <a:srgbClr val="FFC000"/>
                </a:solidFill>
              </a:rPr>
              <a:t>Phillip II</a:t>
            </a:r>
            <a:r>
              <a:rPr lang="en-US" dirty="0" smtClean="0">
                <a:solidFill>
                  <a:srgbClr val="FFC000"/>
                </a:solidFill>
              </a:rPr>
              <a:t> and his son </a:t>
            </a:r>
            <a:r>
              <a:rPr lang="en-US" u="sng" dirty="0" smtClean="0">
                <a:solidFill>
                  <a:srgbClr val="FFC000"/>
                </a:solidFill>
              </a:rPr>
              <a:t>Alexander the Great</a:t>
            </a:r>
            <a:endParaRPr lang="en-US" dirty="0" smtClean="0">
              <a:solidFill>
                <a:srgbClr val="FFC000"/>
              </a:solidFill>
            </a:endParaRPr>
          </a:p>
          <a:p>
            <a:r>
              <a:rPr lang="en-US" dirty="0" smtClean="0">
                <a:solidFill>
                  <a:srgbClr val="FFC000"/>
                </a:solidFill>
              </a:rPr>
              <a:t>-Alexander then takes over all of Persia (p. 138)</a:t>
            </a:r>
          </a:p>
          <a:p>
            <a:endParaRPr lang="en-US" dirty="0"/>
          </a:p>
        </p:txBody>
      </p:sp>
      <p:sp>
        <p:nvSpPr>
          <p:cNvPr id="4" name="Content Placeholder 3"/>
          <p:cNvSpPr>
            <a:spLocks noGrp="1"/>
          </p:cNvSpPr>
          <p:nvPr>
            <p:ph sz="half" idx="2"/>
          </p:nvPr>
        </p:nvSpPr>
        <p:spPr/>
        <p:txBody>
          <a:bodyPr>
            <a:normAutofit/>
          </a:bodyPr>
          <a:lstStyle/>
          <a:p>
            <a:r>
              <a:rPr lang="en-US" dirty="0" smtClean="0">
                <a:solidFill>
                  <a:srgbClr val="FFC000"/>
                </a:solidFill>
              </a:rPr>
              <a:t>-continued into Asia and held a huge empire</a:t>
            </a:r>
          </a:p>
          <a:p>
            <a:r>
              <a:rPr lang="en-US" dirty="0" smtClean="0">
                <a:solidFill>
                  <a:srgbClr val="FFC000"/>
                </a:solidFill>
              </a:rPr>
              <a:t>-blended cultures of different conquered places and formed</a:t>
            </a:r>
          </a:p>
          <a:p>
            <a:r>
              <a:rPr lang="en-US" u="sng" dirty="0" smtClean="0">
                <a:solidFill>
                  <a:srgbClr val="FFC000"/>
                </a:solidFill>
              </a:rPr>
              <a:t>Hellenistic culture</a:t>
            </a:r>
            <a:r>
              <a:rPr lang="en-US" dirty="0" smtClean="0">
                <a:solidFill>
                  <a:srgbClr val="FFC000"/>
                </a:solidFill>
              </a:rPr>
              <a:t> – mixing of Greek, Egyptian and Asian </a:t>
            </a:r>
          </a:p>
          <a:p>
            <a:pPr>
              <a:buNone/>
            </a:pPr>
            <a:r>
              <a:rPr lang="en-US" dirty="0" smtClean="0">
                <a:solidFill>
                  <a:srgbClr val="FFC000"/>
                </a:solidFill>
              </a:rPr>
              <a:t>	customs</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3000" fill="hold"/>
                                        <p:tgtEl>
                                          <p:spTgt spid="1026"/>
                                        </p:tgtEl>
                                        <p:attrNameLst>
                                          <p:attrName>ppt_w</p:attrName>
                                        </p:attrNameLst>
                                      </p:cBhvr>
                                      <p:tavLst>
                                        <p:tav tm="0">
                                          <p:val>
                                            <p:strVal val="#ppt_w+.3"/>
                                          </p:val>
                                        </p:tav>
                                        <p:tav tm="100000">
                                          <p:val>
                                            <p:strVal val="#ppt_w"/>
                                          </p:val>
                                        </p:tav>
                                      </p:tavLst>
                                    </p:anim>
                                    <p:anim calcmode="lin" valueType="num">
                                      <p:cBhvr>
                                        <p:cTn id="12" dur="3000" fill="hold"/>
                                        <p:tgtEl>
                                          <p:spTgt spid="1026"/>
                                        </p:tgtEl>
                                        <p:attrNameLst>
                                          <p:attrName>ppt_h</p:attrName>
                                        </p:attrNameLst>
                                      </p:cBhvr>
                                      <p:tavLst>
                                        <p:tav tm="0">
                                          <p:val>
                                            <p:strVal val="#ppt_h"/>
                                          </p:val>
                                        </p:tav>
                                        <p:tav tm="100000">
                                          <p:val>
                                            <p:strVal val="#ppt_h"/>
                                          </p:val>
                                        </p:tav>
                                      </p:tavLst>
                                    </p:anim>
                                    <p:animEffect transition="in" filter="fade">
                                      <p:cBhvr>
                                        <p:cTn id="13" dur="3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Bottom)">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slide(fromBottom)">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slide(fromBottom)">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slide(fromBottom)">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slide(fromBottom)">
                                      <p:cBhvr>
                                        <p:cTn id="38" dur="50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slide(fromBottom)">
                                      <p:cBhvr>
                                        <p:cTn id="43" dur="500"/>
                                        <p:tgtEl>
                                          <p:spTgt spid="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slide(fromBottom)">
                                      <p:cBhvr>
                                        <p:cTn id="48" dur="500"/>
                                        <p:tgtEl>
                                          <p:spTgt spid="4">
                                            <p:txEl>
                                              <p:pRg st="2" end="2"/>
                                            </p:txEl>
                                          </p:spTgt>
                                        </p:tgtEl>
                                      </p:cBhvr>
                                    </p:animEffect>
                                  </p:childTnLst>
                                </p:cTn>
                              </p:par>
                              <p:par>
                                <p:cTn id="49" presetID="12" presetClass="entr" presetSubtype="4" fill="hold"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slide(fromBottom)">
                                      <p:cBhvr>
                                        <p:cTn id="5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151"/>
          <p:cNvPicPr>
            <a:picLocks noChangeAspect="1" noChangeArrowheads="1"/>
          </p:cNvPicPr>
          <p:nvPr/>
        </p:nvPicPr>
        <p:blipFill>
          <a:blip r:embed="rId2"/>
          <a:srcRect/>
          <a:stretch>
            <a:fillRect/>
          </a:stretch>
        </p:blipFill>
        <p:spPr bwMode="auto">
          <a:xfrm>
            <a:off x="228600" y="990600"/>
            <a:ext cx="8686800" cy="5462638"/>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Early People in Greece</a:t>
            </a:r>
            <a:endParaRPr lang="en-US" dirty="0"/>
          </a:p>
        </p:txBody>
      </p:sp>
      <p:sp>
        <p:nvSpPr>
          <p:cNvPr id="3" name="Content Placeholder 2"/>
          <p:cNvSpPr>
            <a:spLocks noGrp="1"/>
          </p:cNvSpPr>
          <p:nvPr>
            <p:ph sz="half" idx="1"/>
          </p:nvPr>
        </p:nvSpPr>
        <p:spPr/>
        <p:txBody>
          <a:bodyPr>
            <a:normAutofit/>
          </a:bodyPr>
          <a:lstStyle/>
          <a:p>
            <a:r>
              <a:rPr lang="en-US" u="sng" dirty="0" smtClean="0">
                <a:solidFill>
                  <a:schemeClr val="accent3"/>
                </a:solidFill>
              </a:rPr>
              <a:t>Minoans </a:t>
            </a:r>
            <a:r>
              <a:rPr lang="en-US" dirty="0" smtClean="0"/>
              <a:t>(1600B.C. – 1500B.C.)</a:t>
            </a:r>
          </a:p>
          <a:p>
            <a:r>
              <a:rPr lang="en-US" dirty="0" smtClean="0"/>
              <a:t>lived on island of </a:t>
            </a:r>
            <a:r>
              <a:rPr lang="en-US" i="1" dirty="0" smtClean="0"/>
              <a:t>Crete, </a:t>
            </a:r>
            <a:r>
              <a:rPr lang="en-US" dirty="0" smtClean="0"/>
              <a:t>capital was </a:t>
            </a:r>
            <a:r>
              <a:rPr lang="en-US" i="1" dirty="0" smtClean="0"/>
              <a:t>Knossos</a:t>
            </a:r>
          </a:p>
          <a:p>
            <a:r>
              <a:rPr lang="en-US" dirty="0" smtClean="0"/>
              <a:t>learned ideas/technology from Egyptians and other early civilizations</a:t>
            </a:r>
          </a:p>
          <a:p>
            <a:r>
              <a:rPr lang="en-US" dirty="0" smtClean="0"/>
              <a:t>grew due to trade instead of war</a:t>
            </a:r>
          </a:p>
          <a:p>
            <a:endParaRPr lang="en-US" dirty="0"/>
          </a:p>
        </p:txBody>
      </p:sp>
      <p:sp>
        <p:nvSpPr>
          <p:cNvPr id="4" name="Content Placeholder 3"/>
          <p:cNvSpPr>
            <a:spLocks noGrp="1"/>
          </p:cNvSpPr>
          <p:nvPr>
            <p:ph sz="half" idx="2"/>
          </p:nvPr>
        </p:nvSpPr>
        <p:spPr>
          <a:xfrm>
            <a:off x="4648200" y="1920085"/>
            <a:ext cx="4038600" cy="3566315"/>
          </a:xfrm>
        </p:spPr>
        <p:txBody>
          <a:bodyPr>
            <a:normAutofit/>
          </a:bodyPr>
          <a:lstStyle/>
          <a:p>
            <a:r>
              <a:rPr lang="en-US" u="sng" dirty="0" err="1" smtClean="0">
                <a:solidFill>
                  <a:schemeClr val="accent3"/>
                </a:solidFill>
              </a:rPr>
              <a:t>Mycenaeans</a:t>
            </a:r>
            <a:r>
              <a:rPr lang="en-US" dirty="0" smtClean="0"/>
              <a:t> (1400B.C. - 1200B.C)</a:t>
            </a:r>
          </a:p>
          <a:p>
            <a:r>
              <a:rPr lang="en-US" dirty="0" smtClean="0"/>
              <a:t>conquered the </a:t>
            </a:r>
            <a:r>
              <a:rPr lang="en-US" i="1" dirty="0" smtClean="0"/>
              <a:t>Minoans</a:t>
            </a:r>
          </a:p>
          <a:p>
            <a:r>
              <a:rPr lang="en-US" dirty="0" smtClean="0"/>
              <a:t>led by warrior-kings who built walls to protect cities</a:t>
            </a:r>
          </a:p>
          <a:p>
            <a:r>
              <a:rPr lang="en-US" dirty="0" smtClean="0"/>
              <a:t>fought in the </a:t>
            </a:r>
            <a:r>
              <a:rPr lang="en-US" u="sng" dirty="0" smtClean="0"/>
              <a:t>Trojan War</a:t>
            </a:r>
            <a:r>
              <a:rPr lang="en-US" dirty="0" smtClean="0"/>
              <a:t> (p.116)</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fade">
                                      <p:cBhvr>
                                        <p:cTn id="46" dur="1000"/>
                                        <p:tgtEl>
                                          <p:spTgt spid="4">
                                            <p:txEl>
                                              <p:pRg st="0" end="0"/>
                                            </p:txEl>
                                          </p:spTgt>
                                        </p:tgtEl>
                                      </p:cBhvr>
                                    </p:animEffect>
                                    <p:anim calcmode="lin" valueType="num">
                                      <p:cBhvr>
                                        <p:cTn id="4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fade">
                                      <p:cBhvr>
                                        <p:cTn id="54" dur="1000"/>
                                        <p:tgtEl>
                                          <p:spTgt spid="4">
                                            <p:txEl>
                                              <p:pRg st="1" end="1"/>
                                            </p:txEl>
                                          </p:spTgt>
                                        </p:tgtEl>
                                      </p:cBhvr>
                                    </p:animEffect>
                                    <p:anim calcmode="lin" valueType="num">
                                      <p:cBhvr>
                                        <p:cTn id="5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Effect transition="in" filter="fade">
                                      <p:cBhvr>
                                        <p:cTn id="62" dur="1000"/>
                                        <p:tgtEl>
                                          <p:spTgt spid="4">
                                            <p:txEl>
                                              <p:pRg st="2" end="2"/>
                                            </p:txEl>
                                          </p:spTgt>
                                        </p:tgtEl>
                                      </p:cBhvr>
                                    </p:animEffect>
                                    <p:anim calcmode="lin" valueType="num">
                                      <p:cBhvr>
                                        <p:cTn id="6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Effect transition="in" filter="fade">
                                      <p:cBhvr>
                                        <p:cTn id="70" dur="1000"/>
                                        <p:tgtEl>
                                          <p:spTgt spid="4">
                                            <p:txEl>
                                              <p:pRg st="3" end="3"/>
                                            </p:txEl>
                                          </p:spTgt>
                                        </p:tgtEl>
                                      </p:cBhvr>
                                    </p:animEffect>
                                    <p:anim calcmode="lin" valueType="num">
                                      <p:cBhvr>
                                        <p:cTn id="7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990600"/>
            <a:ext cx="4724400" cy="769441"/>
          </a:xfrm>
          <a:prstGeom prst="rect">
            <a:avLst/>
          </a:prstGeom>
          <a:noFill/>
        </p:spPr>
        <p:txBody>
          <a:bodyPr wrap="square" rtlCol="0">
            <a:spAutoFit/>
          </a:bodyPr>
          <a:lstStyle/>
          <a:p>
            <a:pPr algn="ctr"/>
            <a:r>
              <a:rPr lang="en-US" sz="4400" dirty="0" smtClean="0">
                <a:solidFill>
                  <a:schemeClr val="accent3"/>
                </a:solidFill>
              </a:rPr>
              <a:t>The Trojan Horse</a:t>
            </a:r>
            <a:endParaRPr lang="en-US" sz="4400" dirty="0">
              <a:solidFill>
                <a:schemeClr val="accent3"/>
              </a:solidFill>
            </a:endParaRPr>
          </a:p>
        </p:txBody>
      </p:sp>
      <p:sp>
        <p:nvSpPr>
          <p:cNvPr id="9" name="TextBox 8"/>
          <p:cNvSpPr txBox="1"/>
          <p:nvPr/>
        </p:nvSpPr>
        <p:spPr>
          <a:xfrm>
            <a:off x="990600" y="1905000"/>
            <a:ext cx="7086600" cy="4985980"/>
          </a:xfrm>
          <a:prstGeom prst="rect">
            <a:avLst/>
          </a:prstGeom>
          <a:noFill/>
        </p:spPr>
        <p:txBody>
          <a:bodyPr wrap="square" rtlCol="0">
            <a:spAutoFit/>
          </a:bodyPr>
          <a:lstStyle/>
          <a:p>
            <a:r>
              <a:rPr lang="en-US" sz="2000" dirty="0" smtClean="0">
                <a:solidFill>
                  <a:srgbClr val="FF0000"/>
                </a:solidFill>
              </a:rPr>
              <a:t>	Neither the Greeks nor the Trojans seemed to be able to win the </a:t>
            </a:r>
            <a:r>
              <a:rPr lang="en-US" sz="2000" u="sng" dirty="0" smtClean="0">
                <a:solidFill>
                  <a:schemeClr val="accent3"/>
                </a:solidFill>
              </a:rPr>
              <a:t>Trojan War</a:t>
            </a:r>
            <a:r>
              <a:rPr lang="en-US" sz="2000" dirty="0" smtClean="0">
                <a:solidFill>
                  <a:schemeClr val="accent3"/>
                </a:solidFill>
              </a:rPr>
              <a:t> </a:t>
            </a:r>
            <a:r>
              <a:rPr lang="en-US" sz="2000" dirty="0" smtClean="0">
                <a:solidFill>
                  <a:srgbClr val="FF0000"/>
                </a:solidFill>
              </a:rPr>
              <a:t>until one of the Greek kings, Odysseus of Ithaca, had an idea.  "Build a big wooden horse on wheels. Make it big enough for a bunch of Greek soldiers to hide inside."  So the Greeks did.  Then the Greeks all pretended to sail home (except the ones hiding inside the horse).  They acted like they had given up and left but really they were hiding just around the corner. </a:t>
            </a:r>
          </a:p>
          <a:p>
            <a:r>
              <a:rPr lang="en-US" sz="2000" dirty="0" smtClean="0">
                <a:solidFill>
                  <a:srgbClr val="FF0000"/>
                </a:solidFill>
              </a:rPr>
              <a:t>	Soon the Trojans found the horse.  "What is it?" they asked each other (the Greek soldiers hiding inside kept very quiet).  Then they found a Greek soldier hiding nearby.  He said ,though this was part of the trick, that the other Greeks hated him and they had left him behind.  So the Trojans asked him what the horse was for.  He said it was an offering to the goddess Athena. </a:t>
            </a:r>
          </a:p>
          <a:p>
            <a:endParaRPr lang="en-US"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dirty="0" smtClean="0">
                <a:solidFill>
                  <a:schemeClr val="accent3"/>
                </a:solidFill>
              </a:rPr>
              <a:t>The Trojan Horse</a:t>
            </a:r>
            <a:endParaRPr lang="en-US" dirty="0">
              <a:solidFill>
                <a:schemeClr val="accent3"/>
              </a:solidFill>
            </a:endParaRPr>
          </a:p>
        </p:txBody>
      </p:sp>
      <p:pic>
        <p:nvPicPr>
          <p:cNvPr id="4" name="Picture 2" descr="p133"/>
          <p:cNvPicPr>
            <a:picLocks noGrp="1" noChangeAspect="1" noChangeArrowheads="1"/>
          </p:cNvPicPr>
          <p:nvPr>
            <p:ph idx="1"/>
          </p:nvPr>
        </p:nvPicPr>
        <p:blipFill>
          <a:blip r:embed="rId2"/>
          <a:srcRect/>
          <a:stretch>
            <a:fillRect/>
          </a:stretch>
        </p:blipFill>
        <p:spPr bwMode="auto">
          <a:xfrm>
            <a:off x="1600200" y="1600200"/>
            <a:ext cx="5791200" cy="497623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1500" accel="50000" decel="50000" autoRev="1" fill="hold">
                                          <p:stCondLst>
                                            <p:cond delay="0"/>
                                          </p:stCondLst>
                                        </p:cTn>
                                        <p:tgtEl>
                                          <p:spTgt spid="4"/>
                                        </p:tgtEl>
                                        <p:attrNameLst>
                                          <p:attrName>ppt_x</p:attrName>
                                          <p:attrName>ppt_y</p:attrName>
                                        </p:attrNameLst>
                                      </p:cBhvr>
                                    </p:animMotion>
                                    <p:animRot by="1500000">
                                      <p:cBhvr>
                                        <p:cTn id="7" dur="750" fill="hold">
                                          <p:stCondLst>
                                            <p:cond delay="0"/>
                                          </p:stCondLst>
                                        </p:cTn>
                                        <p:tgtEl>
                                          <p:spTgt spid="4"/>
                                        </p:tgtEl>
                                        <p:attrNameLst>
                                          <p:attrName>r</p:attrName>
                                        </p:attrNameLst>
                                      </p:cBhvr>
                                    </p:animRot>
                                    <p:animRot by="-1500000">
                                      <p:cBhvr>
                                        <p:cTn id="8" dur="750" fill="hold">
                                          <p:stCondLst>
                                            <p:cond delay="750"/>
                                          </p:stCondLst>
                                        </p:cTn>
                                        <p:tgtEl>
                                          <p:spTgt spid="4"/>
                                        </p:tgtEl>
                                        <p:attrNameLst>
                                          <p:attrName>r</p:attrName>
                                        </p:attrNameLst>
                                      </p:cBhvr>
                                    </p:animRot>
                                    <p:animRot by="-1500000">
                                      <p:cBhvr>
                                        <p:cTn id="9" dur="750" fill="hold">
                                          <p:stCondLst>
                                            <p:cond delay="1500"/>
                                          </p:stCondLst>
                                        </p:cTn>
                                        <p:tgtEl>
                                          <p:spTgt spid="4"/>
                                        </p:tgtEl>
                                        <p:attrNameLst>
                                          <p:attrName>r</p:attrName>
                                        </p:attrNameLst>
                                      </p:cBhvr>
                                    </p:animRot>
                                    <p:animRot by="1500000">
                                      <p:cBhvr>
                                        <p:cTn id="10" dur="750" fill="hold">
                                          <p:stCondLst>
                                            <p:cond delay="225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solidFill>
              </a:rPr>
              <a:t>The Trojan Horse (continued)</a:t>
            </a:r>
            <a:endParaRPr lang="en-US" dirty="0">
              <a:solidFill>
                <a:schemeClr val="accent3"/>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dirty="0" smtClean="0">
                <a:solidFill>
                  <a:srgbClr val="FF0000"/>
                </a:solidFill>
              </a:rPr>
              <a:t>The Trojans didn't want to upset Athena so they rolled the big horse into the city of Troy.  It was so big that it wouldn't go through the gate and they had to tear down a piece of the city walls to get it in. They left it at the temple of Athena and then the Trojans had a big party to celebrate the end of the war (still the Greek soldiers inside the horse kept very quiet). </a:t>
            </a:r>
          </a:p>
          <a:p>
            <a:pPr>
              <a:buNone/>
            </a:pPr>
            <a:r>
              <a:rPr lang="en-US" dirty="0" smtClean="0">
                <a:solidFill>
                  <a:srgbClr val="FF0000"/>
                </a:solidFill>
              </a:rPr>
              <a:t>		Finally everyone fell </a:t>
            </a:r>
            <a:r>
              <a:rPr lang="en-US" dirty="0" err="1" smtClean="0">
                <a:solidFill>
                  <a:srgbClr val="FF0000"/>
                </a:solidFill>
              </a:rPr>
              <a:t>asleep,and</a:t>
            </a:r>
            <a:r>
              <a:rPr lang="en-US" dirty="0" smtClean="0">
                <a:solidFill>
                  <a:srgbClr val="FF0000"/>
                </a:solidFill>
              </a:rPr>
              <a:t> that was when the Greek soldiers came out of the </a:t>
            </a:r>
            <a:r>
              <a:rPr lang="en-US" u="sng" dirty="0" smtClean="0">
                <a:solidFill>
                  <a:schemeClr val="accent3"/>
                </a:solidFill>
              </a:rPr>
              <a:t>Trojan Horse</a:t>
            </a:r>
            <a:r>
              <a:rPr lang="en-US" dirty="0" smtClean="0">
                <a:solidFill>
                  <a:schemeClr val="accent3"/>
                </a:solidFill>
              </a:rPr>
              <a:t> </a:t>
            </a:r>
            <a:r>
              <a:rPr lang="en-US" dirty="0" smtClean="0">
                <a:solidFill>
                  <a:srgbClr val="FF0000"/>
                </a:solidFill>
              </a:rPr>
              <a:t>and killed the guards on the walls. They signaled to the other Greeks to attack Troy. They could get in now because the walls were torn down. There was a big battle and the Greeks won. All the Trojan men were killed and all of the women and children were taken back to Greece as slaves. </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chemeClr val="accent3"/>
                </a:solidFill>
              </a:rPr>
              <a:t>  </a:t>
            </a:r>
            <a:r>
              <a:rPr lang="en-US" sz="5400" dirty="0" err="1" smtClean="0">
                <a:solidFill>
                  <a:schemeClr val="accent3"/>
                </a:solidFill>
              </a:rPr>
              <a:t>Dorians</a:t>
            </a:r>
            <a:r>
              <a:rPr lang="en-US" sz="5400" dirty="0" smtClean="0">
                <a:solidFill>
                  <a:schemeClr val="accent3"/>
                </a:solidFill>
              </a:rPr>
              <a:t>  </a:t>
            </a:r>
            <a:endParaRPr lang="en-US" sz="5400" dirty="0">
              <a:solidFill>
                <a:schemeClr val="accent3"/>
              </a:solidFill>
            </a:endParaRPr>
          </a:p>
        </p:txBody>
      </p:sp>
      <p:sp>
        <p:nvSpPr>
          <p:cNvPr id="3" name="Text Placeholder 2"/>
          <p:cNvSpPr>
            <a:spLocks noGrp="1"/>
          </p:cNvSpPr>
          <p:nvPr>
            <p:ph type="body" idx="2"/>
          </p:nvPr>
        </p:nvSpPr>
        <p:spPr/>
        <p:txBody>
          <a:bodyPr>
            <a:normAutofit/>
          </a:bodyPr>
          <a:lstStyle/>
          <a:p>
            <a:r>
              <a:rPr lang="en-US" sz="2000" dirty="0" smtClean="0">
                <a:solidFill>
                  <a:schemeClr val="tx2">
                    <a:lumMod val="75000"/>
                  </a:schemeClr>
                </a:solidFill>
              </a:rPr>
              <a:t>-(1100B.C. – 900B.C.)</a:t>
            </a:r>
          </a:p>
          <a:p>
            <a:r>
              <a:rPr lang="en-US" sz="2000" dirty="0" smtClean="0">
                <a:solidFill>
                  <a:schemeClr val="tx2">
                    <a:lumMod val="75000"/>
                  </a:schemeClr>
                </a:solidFill>
              </a:rPr>
              <a:t>-conquered the </a:t>
            </a:r>
            <a:r>
              <a:rPr lang="en-US" sz="2000" dirty="0" err="1" smtClean="0">
                <a:solidFill>
                  <a:schemeClr val="tx2">
                    <a:lumMod val="75000"/>
                  </a:schemeClr>
                </a:solidFill>
              </a:rPr>
              <a:t>Mycenaeans</a:t>
            </a:r>
            <a:endParaRPr lang="en-US" sz="2000" dirty="0" smtClean="0">
              <a:solidFill>
                <a:schemeClr val="tx2">
                  <a:lumMod val="75000"/>
                </a:schemeClr>
              </a:solidFill>
            </a:endParaRPr>
          </a:p>
          <a:p>
            <a:r>
              <a:rPr lang="en-US" sz="2000" dirty="0" smtClean="0">
                <a:solidFill>
                  <a:schemeClr val="tx2">
                    <a:lumMod val="75000"/>
                  </a:schemeClr>
                </a:solidFill>
              </a:rPr>
              <a:t>-less advanced, no writing</a:t>
            </a:r>
          </a:p>
          <a:p>
            <a:r>
              <a:rPr lang="en-US" sz="2000" dirty="0" smtClean="0">
                <a:solidFill>
                  <a:schemeClr val="tx2">
                    <a:lumMod val="75000"/>
                  </a:schemeClr>
                </a:solidFill>
              </a:rPr>
              <a:t>-information passed on orally</a:t>
            </a:r>
          </a:p>
          <a:p>
            <a:r>
              <a:rPr lang="en-US" sz="2000" dirty="0" smtClean="0">
                <a:solidFill>
                  <a:schemeClr val="tx2">
                    <a:lumMod val="75000"/>
                  </a:schemeClr>
                </a:solidFill>
              </a:rPr>
              <a:t>-</a:t>
            </a:r>
            <a:r>
              <a:rPr lang="en-US" sz="2000" u="sng" dirty="0" smtClean="0">
                <a:solidFill>
                  <a:schemeClr val="tx2">
                    <a:lumMod val="75000"/>
                  </a:schemeClr>
                </a:solidFill>
              </a:rPr>
              <a:t>Homer</a:t>
            </a:r>
            <a:r>
              <a:rPr lang="en-US" sz="2000" dirty="0" smtClean="0">
                <a:solidFill>
                  <a:schemeClr val="tx2">
                    <a:lumMod val="75000"/>
                  </a:schemeClr>
                </a:solidFill>
              </a:rPr>
              <a:t> – famous blind storyteller of </a:t>
            </a:r>
          </a:p>
          <a:p>
            <a:r>
              <a:rPr lang="en-US" sz="2000" u="sng" dirty="0" smtClean="0">
                <a:solidFill>
                  <a:schemeClr val="tx2">
                    <a:lumMod val="75000"/>
                  </a:schemeClr>
                </a:solidFill>
              </a:rPr>
              <a:t>epics</a:t>
            </a:r>
            <a:r>
              <a:rPr lang="en-US" sz="2000" dirty="0" smtClean="0">
                <a:solidFill>
                  <a:schemeClr val="tx2">
                    <a:lumMod val="75000"/>
                  </a:schemeClr>
                </a:solidFill>
              </a:rPr>
              <a:t> – poems that tell a story</a:t>
            </a:r>
          </a:p>
          <a:p>
            <a:r>
              <a:rPr lang="en-US" sz="2000" dirty="0" smtClean="0">
                <a:solidFill>
                  <a:schemeClr val="tx2">
                    <a:lumMod val="75000"/>
                  </a:schemeClr>
                </a:solidFill>
              </a:rPr>
              <a:t>-told the </a:t>
            </a:r>
            <a:r>
              <a:rPr lang="en-US" sz="2000" i="1" u="sng" dirty="0" smtClean="0">
                <a:solidFill>
                  <a:schemeClr val="tx2">
                    <a:lumMod val="75000"/>
                  </a:schemeClr>
                </a:solidFill>
              </a:rPr>
              <a:t>Iliad</a:t>
            </a:r>
            <a:r>
              <a:rPr lang="en-US" sz="2000" dirty="0" smtClean="0">
                <a:solidFill>
                  <a:schemeClr val="tx2">
                    <a:lumMod val="75000"/>
                  </a:schemeClr>
                </a:solidFill>
              </a:rPr>
              <a:t> and the </a:t>
            </a:r>
            <a:r>
              <a:rPr lang="en-US" sz="2000" i="1" u="sng" dirty="0" smtClean="0">
                <a:solidFill>
                  <a:schemeClr val="tx2">
                    <a:lumMod val="75000"/>
                  </a:schemeClr>
                </a:solidFill>
              </a:rPr>
              <a:t>Odyssey</a:t>
            </a:r>
            <a:endParaRPr lang="en-US" sz="2000" dirty="0" smtClean="0">
              <a:solidFill>
                <a:schemeClr val="tx2">
                  <a:lumMod val="75000"/>
                </a:schemeClr>
              </a:solidFill>
            </a:endParaRPr>
          </a:p>
          <a:p>
            <a:endParaRPr lang="en-US" sz="2000" dirty="0"/>
          </a:p>
        </p:txBody>
      </p:sp>
      <p:pic>
        <p:nvPicPr>
          <p:cNvPr id="5" name="Picture 5" descr="p127"/>
          <p:cNvPicPr>
            <a:picLocks noGrp="1" noChangeAspect="1" noChangeArrowheads="1"/>
          </p:cNvPicPr>
          <p:nvPr>
            <p:ph sz="half" idx="1"/>
          </p:nvPr>
        </p:nvPicPr>
        <p:blipFill>
          <a:blip r:embed="rId2"/>
          <a:srcRect/>
          <a:stretch>
            <a:fillRect/>
          </a:stretch>
        </p:blipFill>
        <p:spPr bwMode="auto">
          <a:xfrm>
            <a:off x="4267200" y="856192"/>
            <a:ext cx="3235325" cy="5392208"/>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1000"/>
                                        <p:tgtEl>
                                          <p:spTgt spid="3">
                                            <p:txEl>
                                              <p:pRg st="3" end="3"/>
                                            </p:txEl>
                                          </p:spTgt>
                                        </p:tgtEl>
                                      </p:cBhvr>
                                    </p:animEffect>
                                    <p:anim calcmode="lin" valueType="num">
                                      <p:cBhvr>
                                        <p:cTn id="4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fade">
                                      <p:cBhvr>
                                        <p:cTn id="55" dur="1000"/>
                                        <p:tgtEl>
                                          <p:spTgt spid="3">
                                            <p:txEl>
                                              <p:pRg st="4" end="4"/>
                                            </p:txEl>
                                          </p:spTgt>
                                        </p:tgtEl>
                                      </p:cBhvr>
                                    </p:animEffect>
                                    <p:anim calcmode="lin" valueType="num">
                                      <p:cBhvr>
                                        <p:cTn id="5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fade">
                                      <p:cBhvr>
                                        <p:cTn id="63" dur="1000"/>
                                        <p:tgtEl>
                                          <p:spTgt spid="3">
                                            <p:txEl>
                                              <p:pRg st="5" end="5"/>
                                            </p:txEl>
                                          </p:spTgt>
                                        </p:tgtEl>
                                      </p:cBhvr>
                                    </p:animEffect>
                                    <p:anim calcmode="lin" valueType="num">
                                      <p:cBhvr>
                                        <p:cTn id="6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Effect transition="in" filter="fade">
                                      <p:cBhvr>
                                        <p:cTn id="71" dur="1000"/>
                                        <p:tgtEl>
                                          <p:spTgt spid="3">
                                            <p:txEl>
                                              <p:pRg st="6" end="6"/>
                                            </p:txEl>
                                          </p:spTgt>
                                        </p:tgtEl>
                                      </p:cBhvr>
                                    </p:animEffect>
                                    <p:anim calcmode="lin" valueType="num">
                                      <p:cBhvr>
                                        <p:cTn id="7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851648" cy="1295400"/>
          </a:xfrm>
        </p:spPr>
        <p:txBody>
          <a:bodyPr>
            <a:normAutofit/>
          </a:bodyPr>
          <a:lstStyle/>
          <a:p>
            <a:pPr algn="ctr"/>
            <a:r>
              <a:rPr lang="en-US" sz="6000" dirty="0" smtClean="0"/>
              <a:t>Section 2 </a:t>
            </a:r>
            <a:endParaRPr lang="en-US" sz="6000" dirty="0"/>
          </a:p>
        </p:txBody>
      </p:sp>
      <p:sp>
        <p:nvSpPr>
          <p:cNvPr id="3" name="Subtitle 2"/>
          <p:cNvSpPr>
            <a:spLocks noGrp="1"/>
          </p:cNvSpPr>
          <p:nvPr>
            <p:ph type="subTitle" idx="1"/>
          </p:nvPr>
        </p:nvSpPr>
        <p:spPr>
          <a:xfrm>
            <a:off x="533400" y="4724400"/>
            <a:ext cx="7854696" cy="1752600"/>
          </a:xfrm>
        </p:spPr>
        <p:txBody>
          <a:bodyPr>
            <a:normAutofit/>
          </a:bodyPr>
          <a:lstStyle/>
          <a:p>
            <a:pPr algn="ctr"/>
            <a:r>
              <a:rPr lang="en-US" sz="4800" b="1" dirty="0" smtClean="0">
                <a:solidFill>
                  <a:schemeClr val="accent1">
                    <a:lumMod val="75000"/>
                  </a:schemeClr>
                </a:solidFill>
              </a:rPr>
              <a:t>Greek City States </a:t>
            </a:r>
          </a:p>
          <a:p>
            <a:pPr algn="ctr"/>
            <a:r>
              <a:rPr lang="en-US" sz="4800" b="1" dirty="0" smtClean="0">
                <a:solidFill>
                  <a:schemeClr val="accent1">
                    <a:lumMod val="75000"/>
                  </a:schemeClr>
                </a:solidFill>
              </a:rPr>
              <a:t>(pg. 118)</a:t>
            </a:r>
            <a:endParaRPr lang="en-US" sz="4800" b="1" dirty="0">
              <a:solidFill>
                <a:schemeClr val="accent1">
                  <a:lumMod val="75000"/>
                </a:schemeClr>
              </a:solidFill>
            </a:endParaRPr>
          </a:p>
        </p:txBody>
      </p:sp>
      <p:pic>
        <p:nvPicPr>
          <p:cNvPr id="4" name="Picture 2" descr="p128_129"/>
          <p:cNvPicPr>
            <a:picLocks noChangeAspect="1" noChangeArrowheads="1"/>
          </p:cNvPicPr>
          <p:nvPr/>
        </p:nvPicPr>
        <p:blipFill>
          <a:blip r:embed="rId3"/>
          <a:srcRect/>
          <a:stretch>
            <a:fillRect/>
          </a:stretch>
        </p:blipFill>
        <p:spPr bwMode="auto">
          <a:xfrm>
            <a:off x="1143000" y="2057400"/>
            <a:ext cx="6705600" cy="2761257"/>
          </a:xfrm>
          <a:prstGeom prst="rect">
            <a:avLst/>
          </a:prstGeom>
          <a:noFill/>
        </p:spPr>
      </p:pic>
      <p:pic>
        <p:nvPicPr>
          <p:cNvPr id="5" name="intro music.mp3">
            <a:hlinkClick r:id="" action="ppaction://media"/>
          </p:cNvPr>
          <p:cNvPicPr>
            <a:picLocks noRot="1" noChangeAspect="1"/>
          </p:cNvPicPr>
          <p:nvPr>
            <a:audioFile r:link="rId1"/>
          </p:nvPr>
        </p:nvPicPr>
        <p:blipFill>
          <a:blip r:embed="rId4"/>
          <a:stretch>
            <a:fillRect/>
          </a:stretch>
        </p:blipFill>
        <p:spPr>
          <a:xfrm>
            <a:off x="7239000" y="50292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712"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2000" fill="hold"/>
                                        <p:tgtEl>
                                          <p:spTgt spid="2"/>
                                        </p:tgtEl>
                                        <p:attrNameLst>
                                          <p:attrName>ppt_x</p:attrName>
                                        </p:attrNameLst>
                                      </p:cBhvr>
                                      <p:tavLst>
                                        <p:tav tm="0">
                                          <p:val>
                                            <p:strVal val="#ppt_x"/>
                                          </p:val>
                                        </p:tav>
                                        <p:tav tm="100000">
                                          <p:val>
                                            <p:strVal val="#ppt_x"/>
                                          </p:val>
                                        </p:tav>
                                      </p:tavLst>
                                    </p:anim>
                                    <p:anim calcmode="lin" valueType="num">
                                      <p:cBhvr additive="base">
                                        <p:cTn id="10" dur="2000" fill="hold"/>
                                        <p:tgtEl>
                                          <p:spTgt spid="2"/>
                                        </p:tgtEl>
                                        <p:attrNameLst>
                                          <p:attrName>ppt_y</p:attrName>
                                        </p:attrNameLst>
                                      </p:cBhvr>
                                      <p:tavLst>
                                        <p:tav tm="0">
                                          <p:val>
                                            <p:strVal val="1+#ppt_h/2"/>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ChangeArrowheads="1"/>
          </p:cNvSpPr>
          <p:nvPr/>
        </p:nvSpPr>
        <p:spPr bwMode="auto">
          <a:xfrm>
            <a:off x="533400" y="1143000"/>
            <a:ext cx="8077200" cy="769441"/>
          </a:xfrm>
          <a:prstGeom prst="rect">
            <a:avLst/>
          </a:prstGeom>
          <a:solidFill>
            <a:srgbClr val="F29699"/>
          </a:solidFill>
          <a:ln w="9525">
            <a:noFill/>
            <a:miter lim="800000"/>
            <a:headEnd/>
            <a:tailEnd/>
          </a:ln>
        </p:spPr>
        <p:txBody>
          <a:bodyPr>
            <a:spAutoFit/>
          </a:bodyPr>
          <a:lstStyle/>
          <a:p>
            <a:pPr algn="ctr">
              <a:lnSpc>
                <a:spcPct val="100000"/>
              </a:lnSpc>
              <a:spcAft>
                <a:spcPct val="5000"/>
              </a:spcAft>
            </a:pPr>
            <a:r>
              <a:rPr lang="en-US" sz="2400" b="1" dirty="0" smtClean="0"/>
              <a:t>polis</a:t>
            </a:r>
            <a:r>
              <a:rPr lang="en-US" sz="2400" dirty="0" smtClean="0"/>
              <a:t> </a:t>
            </a:r>
            <a:r>
              <a:rPr lang="en-US" dirty="0" smtClean="0"/>
              <a:t> </a:t>
            </a:r>
            <a:r>
              <a:rPr lang="en-US" sz="2000" smtClean="0"/>
              <a:t>(city-state) </a:t>
            </a:r>
            <a:r>
              <a:rPr lang="en-US" sz="2000" dirty="0" smtClean="0"/>
              <a:t>- developed </a:t>
            </a:r>
            <a:r>
              <a:rPr lang="en-US" sz="2000" dirty="0"/>
              <a:t>independently, </a:t>
            </a:r>
            <a:r>
              <a:rPr lang="en-US" sz="2000" dirty="0" smtClean="0"/>
              <a:t>each had </a:t>
            </a:r>
            <a:r>
              <a:rPr lang="en-US" sz="2000" dirty="0"/>
              <a:t>its own </a:t>
            </a:r>
            <a:r>
              <a:rPr lang="en-US" sz="2000" dirty="0" smtClean="0"/>
              <a:t>government</a:t>
            </a:r>
            <a:r>
              <a:rPr lang="en-US" sz="2000" dirty="0"/>
              <a:t>, laws and customs.</a:t>
            </a:r>
            <a:endParaRPr lang="en-US" sz="2000" b="1" dirty="0"/>
          </a:p>
        </p:txBody>
      </p:sp>
      <p:grpSp>
        <p:nvGrpSpPr>
          <p:cNvPr id="2" name="Group 3"/>
          <p:cNvGrpSpPr>
            <a:grpSpLocks/>
          </p:cNvGrpSpPr>
          <p:nvPr/>
        </p:nvGrpSpPr>
        <p:grpSpPr bwMode="auto">
          <a:xfrm>
            <a:off x="533400" y="2185988"/>
            <a:ext cx="2590800" cy="3757612"/>
            <a:chOff x="384" y="624"/>
            <a:chExt cx="1632" cy="3120"/>
          </a:xfrm>
        </p:grpSpPr>
        <p:sp>
          <p:nvSpPr>
            <p:cNvPr id="442372" name="Text Box 4"/>
            <p:cNvSpPr txBox="1">
              <a:spLocks noChangeArrowheads="1"/>
            </p:cNvSpPr>
            <p:nvPr/>
          </p:nvSpPr>
          <p:spPr bwMode="auto">
            <a:xfrm>
              <a:off x="384" y="960"/>
              <a:ext cx="1632" cy="2784"/>
            </a:xfrm>
            <a:prstGeom prst="rect">
              <a:avLst/>
            </a:prstGeom>
            <a:solidFill>
              <a:srgbClr val="FEE8EA"/>
            </a:solidFill>
            <a:ln w="9525">
              <a:noFill/>
              <a:miter lim="800000"/>
              <a:headEnd/>
              <a:tailEnd/>
            </a:ln>
            <a:effectLst/>
          </p:spPr>
          <p:txBody>
            <a:bodyPr/>
            <a:lstStyle/>
            <a:p>
              <a:pPr marL="174625" indent="-174625">
                <a:lnSpc>
                  <a:spcPct val="100000"/>
                </a:lnSpc>
                <a:spcBef>
                  <a:spcPct val="0"/>
                </a:spcBef>
                <a:spcAft>
                  <a:spcPct val="50000"/>
                </a:spcAft>
                <a:buFontTx/>
                <a:buChar char="•"/>
              </a:pPr>
              <a:r>
                <a:rPr lang="en-US" dirty="0" smtClean="0"/>
                <a:t>center </a:t>
              </a:r>
              <a:r>
                <a:rPr lang="en-US" dirty="0"/>
                <a:t>of daily life, culture</a:t>
              </a:r>
            </a:p>
            <a:p>
              <a:pPr marL="174625" indent="-174625">
                <a:lnSpc>
                  <a:spcPct val="100000"/>
                </a:lnSpc>
                <a:spcBef>
                  <a:spcPct val="0"/>
                </a:spcBef>
                <a:spcAft>
                  <a:spcPct val="50000"/>
                </a:spcAft>
                <a:buFontTx/>
                <a:buChar char="•"/>
              </a:pPr>
              <a:r>
                <a:rPr lang="en-US" dirty="0"/>
                <a:t>Greeks fiercely loyal to their polis</a:t>
              </a:r>
            </a:p>
            <a:p>
              <a:pPr marL="174625" indent="-174625">
                <a:lnSpc>
                  <a:spcPct val="100000"/>
                </a:lnSpc>
                <a:spcBef>
                  <a:spcPct val="0"/>
                </a:spcBef>
                <a:spcAft>
                  <a:spcPct val="50000"/>
                </a:spcAft>
                <a:buFontTx/>
                <a:buChar char="•"/>
              </a:pPr>
              <a:r>
                <a:rPr lang="en-US" dirty="0"/>
                <a:t>Did not think of selves as Greeks, but as residents of their particular city-state</a:t>
              </a:r>
            </a:p>
          </p:txBody>
        </p:sp>
        <p:sp>
          <p:nvSpPr>
            <p:cNvPr id="442373" name="Text Box 5"/>
            <p:cNvSpPr txBox="1">
              <a:spLocks noChangeArrowheads="1"/>
            </p:cNvSpPr>
            <p:nvPr/>
          </p:nvSpPr>
          <p:spPr bwMode="auto">
            <a:xfrm>
              <a:off x="384" y="624"/>
              <a:ext cx="1632" cy="336"/>
            </a:xfrm>
            <a:prstGeom prst="rect">
              <a:avLst/>
            </a:prstGeom>
            <a:solidFill>
              <a:srgbClr val="FEE8EA"/>
            </a:solidFill>
            <a:ln w="9525">
              <a:solidFill>
                <a:srgbClr val="FEE8EA"/>
              </a:solidFill>
              <a:miter lim="800000"/>
              <a:headEnd/>
              <a:tailEnd/>
            </a:ln>
            <a:effectLst/>
          </p:spPr>
          <p:txBody>
            <a:bodyPr/>
            <a:lstStyle/>
            <a:p>
              <a:pPr algn="ctr">
                <a:lnSpc>
                  <a:spcPct val="100000"/>
                </a:lnSpc>
                <a:spcBef>
                  <a:spcPct val="0"/>
                </a:spcBef>
                <a:spcAft>
                  <a:spcPct val="50000"/>
                </a:spcAft>
              </a:pPr>
              <a:r>
                <a:rPr lang="en-US" b="1" i="1" dirty="0"/>
                <a:t>Life in the Polis</a:t>
              </a:r>
            </a:p>
          </p:txBody>
        </p:sp>
      </p:grpSp>
      <p:grpSp>
        <p:nvGrpSpPr>
          <p:cNvPr id="3" name="Group 6"/>
          <p:cNvGrpSpPr>
            <a:grpSpLocks/>
          </p:cNvGrpSpPr>
          <p:nvPr/>
        </p:nvGrpSpPr>
        <p:grpSpPr bwMode="auto">
          <a:xfrm>
            <a:off x="3276600" y="2185988"/>
            <a:ext cx="2590800" cy="3757612"/>
            <a:chOff x="384" y="624"/>
            <a:chExt cx="1632" cy="3120"/>
          </a:xfrm>
        </p:grpSpPr>
        <p:sp>
          <p:nvSpPr>
            <p:cNvPr id="442375" name="Text Box 7"/>
            <p:cNvSpPr txBox="1">
              <a:spLocks noChangeArrowheads="1"/>
            </p:cNvSpPr>
            <p:nvPr/>
          </p:nvSpPr>
          <p:spPr bwMode="auto">
            <a:xfrm>
              <a:off x="384" y="960"/>
              <a:ext cx="1632" cy="2784"/>
            </a:xfrm>
            <a:prstGeom prst="rect">
              <a:avLst/>
            </a:prstGeom>
            <a:solidFill>
              <a:srgbClr val="F8C4C5"/>
            </a:solidFill>
            <a:ln w="9525">
              <a:noFill/>
              <a:miter lim="800000"/>
              <a:headEnd/>
              <a:tailEnd/>
            </a:ln>
            <a:effectLst/>
          </p:spPr>
          <p:txBody>
            <a:bodyPr/>
            <a:lstStyle/>
            <a:p>
              <a:pPr marL="174625" indent="-174625">
                <a:lnSpc>
                  <a:spcPct val="100000"/>
                </a:lnSpc>
                <a:spcBef>
                  <a:spcPct val="0"/>
                </a:spcBef>
                <a:spcAft>
                  <a:spcPct val="50000"/>
                </a:spcAft>
                <a:buFontTx/>
                <a:buChar char="•"/>
              </a:pPr>
              <a:r>
                <a:rPr lang="en-US" dirty="0"/>
                <a:t>Polis built around high area, called </a:t>
              </a:r>
              <a:r>
                <a:rPr lang="en-US" b="1" dirty="0"/>
                <a:t>acropolis</a:t>
              </a:r>
            </a:p>
            <a:p>
              <a:pPr marL="174625" indent="-174625">
                <a:lnSpc>
                  <a:spcPct val="100000"/>
                </a:lnSpc>
                <a:spcBef>
                  <a:spcPct val="0"/>
                </a:spcBef>
                <a:spcAft>
                  <a:spcPct val="50000"/>
                </a:spcAft>
                <a:buFontTx/>
                <a:buChar char="•"/>
              </a:pPr>
              <a:r>
                <a:rPr lang="en-US" dirty="0"/>
                <a:t>Acropolis used as fortification</a:t>
              </a:r>
            </a:p>
            <a:p>
              <a:pPr marL="174625" indent="-174625">
                <a:lnSpc>
                  <a:spcPct val="100000"/>
                </a:lnSpc>
                <a:spcBef>
                  <a:spcPct val="0"/>
                </a:spcBef>
                <a:spcAft>
                  <a:spcPct val="50000"/>
                </a:spcAft>
                <a:buFontTx/>
                <a:buChar char="•"/>
              </a:pPr>
              <a:r>
                <a:rPr lang="en-US" dirty="0"/>
                <a:t>Included temples, ceremonial spaces</a:t>
              </a:r>
            </a:p>
            <a:p>
              <a:pPr marL="174625" indent="-174625">
                <a:lnSpc>
                  <a:spcPct val="100000"/>
                </a:lnSpc>
                <a:spcBef>
                  <a:spcPct val="0"/>
                </a:spcBef>
                <a:spcAft>
                  <a:spcPct val="50000"/>
                </a:spcAft>
                <a:buFontTx/>
                <a:buChar char="•"/>
              </a:pPr>
              <a:r>
                <a:rPr lang="en-US" b="1" dirty="0"/>
                <a:t>Agora</a:t>
              </a:r>
              <a:r>
                <a:rPr lang="en-US" dirty="0"/>
                <a:t>, public marketplace, below</a:t>
              </a:r>
            </a:p>
          </p:txBody>
        </p:sp>
        <p:sp>
          <p:nvSpPr>
            <p:cNvPr id="442376" name="Text Box 8"/>
            <p:cNvSpPr txBox="1">
              <a:spLocks noChangeArrowheads="1"/>
            </p:cNvSpPr>
            <p:nvPr/>
          </p:nvSpPr>
          <p:spPr bwMode="auto">
            <a:xfrm>
              <a:off x="384" y="624"/>
              <a:ext cx="1632" cy="336"/>
            </a:xfrm>
            <a:prstGeom prst="rect">
              <a:avLst/>
            </a:prstGeom>
            <a:solidFill>
              <a:srgbClr val="F8C4C5"/>
            </a:solidFill>
            <a:ln w="9525">
              <a:noFill/>
              <a:miter lim="800000"/>
              <a:headEnd/>
              <a:tailEnd/>
            </a:ln>
            <a:effectLst/>
          </p:spPr>
          <p:txBody>
            <a:bodyPr/>
            <a:lstStyle/>
            <a:p>
              <a:pPr algn="ctr">
                <a:lnSpc>
                  <a:spcPct val="100000"/>
                </a:lnSpc>
                <a:spcBef>
                  <a:spcPct val="0"/>
                </a:spcBef>
                <a:spcAft>
                  <a:spcPct val="50000"/>
                </a:spcAft>
              </a:pPr>
              <a:r>
                <a:rPr lang="en-US" b="1" i="1" dirty="0"/>
                <a:t>Infrastructure </a:t>
              </a:r>
            </a:p>
          </p:txBody>
        </p:sp>
      </p:grpSp>
      <p:grpSp>
        <p:nvGrpSpPr>
          <p:cNvPr id="4" name="Group 9"/>
          <p:cNvGrpSpPr>
            <a:grpSpLocks/>
          </p:cNvGrpSpPr>
          <p:nvPr/>
        </p:nvGrpSpPr>
        <p:grpSpPr bwMode="auto">
          <a:xfrm>
            <a:off x="6019800" y="2185988"/>
            <a:ext cx="2590800" cy="3757612"/>
            <a:chOff x="384" y="624"/>
            <a:chExt cx="1632" cy="3120"/>
          </a:xfrm>
        </p:grpSpPr>
        <p:sp>
          <p:nvSpPr>
            <p:cNvPr id="442378" name="Text Box 10"/>
            <p:cNvSpPr txBox="1">
              <a:spLocks noChangeArrowheads="1"/>
            </p:cNvSpPr>
            <p:nvPr/>
          </p:nvSpPr>
          <p:spPr bwMode="auto">
            <a:xfrm>
              <a:off x="384" y="960"/>
              <a:ext cx="1632" cy="2784"/>
            </a:xfrm>
            <a:prstGeom prst="rect">
              <a:avLst/>
            </a:prstGeom>
            <a:solidFill>
              <a:srgbClr val="FEE8EA"/>
            </a:solidFill>
            <a:ln w="9525">
              <a:noFill/>
              <a:miter lim="800000"/>
              <a:headEnd/>
              <a:tailEnd/>
            </a:ln>
            <a:effectLst/>
          </p:spPr>
          <p:txBody>
            <a:bodyPr/>
            <a:lstStyle/>
            <a:p>
              <a:pPr marL="174625" indent="-174625">
                <a:lnSpc>
                  <a:spcPct val="100000"/>
                </a:lnSpc>
                <a:spcBef>
                  <a:spcPct val="0"/>
                </a:spcBef>
                <a:spcAft>
                  <a:spcPct val="50000"/>
                </a:spcAft>
                <a:buFontTx/>
                <a:buChar char="•"/>
              </a:pPr>
              <a:r>
                <a:rPr lang="en-US" dirty="0"/>
                <a:t>Shops, houses, temples near agora</a:t>
              </a:r>
            </a:p>
            <a:p>
              <a:pPr marL="174625" indent="-174625">
                <a:lnSpc>
                  <a:spcPct val="100000"/>
                </a:lnSpc>
                <a:spcBef>
                  <a:spcPct val="0"/>
                </a:spcBef>
                <a:spcAft>
                  <a:spcPct val="50000"/>
                </a:spcAft>
                <a:buFontTx/>
                <a:buChar char="•"/>
              </a:pPr>
              <a:r>
                <a:rPr lang="en-US" dirty="0"/>
                <a:t>Gymnasium, athletes’ training grounds, public bath</a:t>
              </a:r>
            </a:p>
            <a:p>
              <a:pPr marL="174625" indent="-174625">
                <a:lnSpc>
                  <a:spcPct val="100000"/>
                </a:lnSpc>
                <a:spcBef>
                  <a:spcPct val="0"/>
                </a:spcBef>
                <a:spcAft>
                  <a:spcPct val="50000"/>
                </a:spcAft>
                <a:buFontTx/>
                <a:buChar char="•"/>
              </a:pPr>
              <a:r>
                <a:rPr lang="en-US" dirty="0"/>
                <a:t>Sturdy wall for defense surrounded polis</a:t>
              </a:r>
            </a:p>
          </p:txBody>
        </p:sp>
        <p:sp>
          <p:nvSpPr>
            <p:cNvPr id="442379" name="Text Box 11"/>
            <p:cNvSpPr txBox="1">
              <a:spLocks noChangeArrowheads="1"/>
            </p:cNvSpPr>
            <p:nvPr/>
          </p:nvSpPr>
          <p:spPr bwMode="auto">
            <a:xfrm>
              <a:off x="384" y="624"/>
              <a:ext cx="1632" cy="336"/>
            </a:xfrm>
            <a:prstGeom prst="rect">
              <a:avLst/>
            </a:prstGeom>
            <a:solidFill>
              <a:srgbClr val="FEE8EA"/>
            </a:solidFill>
            <a:ln w="9525">
              <a:noFill/>
              <a:miter lim="800000"/>
              <a:headEnd/>
              <a:tailEnd/>
            </a:ln>
            <a:effectLst/>
          </p:spPr>
          <p:txBody>
            <a:bodyPr/>
            <a:lstStyle/>
            <a:p>
              <a:pPr algn="ctr">
                <a:lnSpc>
                  <a:spcPct val="100000"/>
                </a:lnSpc>
                <a:spcBef>
                  <a:spcPct val="0"/>
                </a:spcBef>
                <a:spcAft>
                  <a:spcPct val="50000"/>
                </a:spcAft>
              </a:pPr>
              <a:r>
                <a:rPr lang="en-US" b="1" i="1"/>
                <a:t>Other Attributes</a:t>
              </a:r>
            </a:p>
          </p:txBody>
        </p:sp>
      </p:grpSp>
      <p:sp>
        <p:nvSpPr>
          <p:cNvPr id="442380" name="Rectangle 12"/>
          <p:cNvSpPr>
            <a:spLocks noChangeArrowheads="1"/>
          </p:cNvSpPr>
          <p:nvPr/>
        </p:nvSpPr>
        <p:spPr bwMode="auto">
          <a:xfrm>
            <a:off x="609600" y="457200"/>
            <a:ext cx="7924800" cy="533400"/>
          </a:xfrm>
          <a:prstGeom prst="rect">
            <a:avLst/>
          </a:prstGeom>
          <a:noFill/>
          <a:ln w="9525">
            <a:noFill/>
            <a:miter lim="800000"/>
            <a:headEnd/>
            <a:tailEnd/>
          </a:ln>
        </p:spPr>
        <p:txBody>
          <a:bodyPr/>
          <a:lstStyle/>
          <a:p>
            <a:pPr algn="ctr">
              <a:lnSpc>
                <a:spcPct val="100000"/>
              </a:lnSpc>
              <a:spcBef>
                <a:spcPct val="0"/>
              </a:spcBef>
            </a:pPr>
            <a:r>
              <a:rPr lang="en-US" sz="4000" b="1" dirty="0">
                <a:solidFill>
                  <a:schemeClr val="tx2"/>
                </a:solidFill>
              </a:rPr>
              <a:t>Greek City-States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42380">
                                            <p:txEl>
                                              <p:pRg st="0" end="0"/>
                                            </p:txEl>
                                          </p:spTgt>
                                        </p:tgtEl>
                                        <p:attrNameLst>
                                          <p:attrName>style.visibility</p:attrName>
                                        </p:attrNameLst>
                                      </p:cBhvr>
                                      <p:to>
                                        <p:strVal val="visible"/>
                                      </p:to>
                                    </p:set>
                                    <p:anim calcmode="lin" valueType="num">
                                      <p:cBhvr>
                                        <p:cTn id="7" dur="1000" fill="hold"/>
                                        <p:tgtEl>
                                          <p:spTgt spid="442380">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4238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4238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442370">
                                            <p:txEl>
                                              <p:pRg st="0" end="0"/>
                                            </p:txEl>
                                          </p:spTgt>
                                        </p:tgtEl>
                                        <p:attrNameLst>
                                          <p:attrName>style.visibility</p:attrName>
                                        </p:attrNameLst>
                                      </p:cBhvr>
                                      <p:to>
                                        <p:strVal val="visible"/>
                                      </p:to>
                                    </p:set>
                                    <p:anim calcmode="lin" valueType="num">
                                      <p:cBhvr>
                                        <p:cTn id="14" dur="500" decel="50000" fill="hold">
                                          <p:stCondLst>
                                            <p:cond delay="0"/>
                                          </p:stCondLst>
                                        </p:cTn>
                                        <p:tgtEl>
                                          <p:spTgt spid="442370">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42370">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42370">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442370">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42370">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42370">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42370">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4237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900" decel="100000" fill="hold"/>
                                        <p:tgtEl>
                                          <p:spTgt spid="2"/>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900" decel="100000" fill="hold"/>
                                        <p:tgtEl>
                                          <p:spTgt spid="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900" decel="100000" fill="hold"/>
                                        <p:tgtEl>
                                          <p:spTgt spid="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9|.9|1.1"/>
</p:tagLst>
</file>

<file path=ppt/tags/tag2.xml><?xml version="1.0" encoding="utf-8"?>
<p:tagLst xmlns:a="http://schemas.openxmlformats.org/drawingml/2006/main" xmlns:r="http://schemas.openxmlformats.org/officeDocument/2006/relationships" xmlns:p="http://schemas.openxmlformats.org/presentationml/2006/main">
  <p:tag name="TIMING" val="|.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TotalTime>
  <Words>816</Words>
  <Application>Microsoft Office PowerPoint</Application>
  <PresentationFormat>On-screen Show (4:3)</PresentationFormat>
  <Paragraphs>131</Paragraphs>
  <Slides>23</Slides>
  <Notes>2</Notes>
  <HiddenSlides>0</HiddenSlides>
  <MMClips>6</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Ancient Greece</vt:lpstr>
      <vt:lpstr>Where is Greece?</vt:lpstr>
      <vt:lpstr>Early People in Greece</vt:lpstr>
      <vt:lpstr>Slide 4</vt:lpstr>
      <vt:lpstr>The Trojan Horse</vt:lpstr>
      <vt:lpstr>The Trojan Horse (continued)</vt:lpstr>
      <vt:lpstr>  Dorians  </vt:lpstr>
      <vt:lpstr>Section 2 </vt:lpstr>
      <vt:lpstr>Slide 9</vt:lpstr>
      <vt:lpstr>Types of Governments</vt:lpstr>
      <vt:lpstr>Slide 11</vt:lpstr>
      <vt:lpstr>Phalanx </vt:lpstr>
      <vt:lpstr>Athens</vt:lpstr>
      <vt:lpstr>Section 3</vt:lpstr>
      <vt:lpstr>Persian Wars</vt:lpstr>
      <vt:lpstr>The Golden Age of Athens</vt:lpstr>
      <vt:lpstr>Peloponnesian War </vt:lpstr>
      <vt:lpstr>Section 4</vt:lpstr>
      <vt:lpstr>Greek Philosophers</vt:lpstr>
      <vt:lpstr>Greek Art and Architecture</vt:lpstr>
      <vt:lpstr>Section 5</vt:lpstr>
      <vt:lpstr>Rise of Alexander the Great</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Greece</dc:title>
  <dc:creator/>
  <cp:lastModifiedBy>KCS</cp:lastModifiedBy>
  <cp:revision>49</cp:revision>
  <dcterms:created xsi:type="dcterms:W3CDTF">2006-08-16T00:00:00Z</dcterms:created>
  <dcterms:modified xsi:type="dcterms:W3CDTF">2008-09-23T15:49:22Z</dcterms:modified>
</cp:coreProperties>
</file>